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2"/>
  </p:notesMasterIdLst>
  <p:handoutMasterIdLst>
    <p:handoutMasterId r:id="rId83"/>
  </p:handoutMasterIdLst>
  <p:sldIdLst>
    <p:sldId id="1106" r:id="rId2"/>
    <p:sldId id="11583" r:id="rId3"/>
    <p:sldId id="1172" r:id="rId4"/>
    <p:sldId id="1173" r:id="rId5"/>
    <p:sldId id="1244" r:id="rId6"/>
    <p:sldId id="1237" r:id="rId7"/>
    <p:sldId id="1238" r:id="rId8"/>
    <p:sldId id="687" r:id="rId9"/>
    <p:sldId id="688" r:id="rId10"/>
    <p:sldId id="689" r:id="rId11"/>
    <p:sldId id="690" r:id="rId12"/>
    <p:sldId id="784" r:id="rId13"/>
    <p:sldId id="783" r:id="rId14"/>
    <p:sldId id="691" r:id="rId15"/>
    <p:sldId id="692" r:id="rId16"/>
    <p:sldId id="696" r:id="rId17"/>
    <p:sldId id="693" r:id="rId18"/>
    <p:sldId id="694" r:id="rId19"/>
    <p:sldId id="695" r:id="rId20"/>
    <p:sldId id="11637" r:id="rId21"/>
    <p:sldId id="11631" r:id="rId22"/>
    <p:sldId id="11638" r:id="rId23"/>
    <p:sldId id="1303" r:id="rId24"/>
    <p:sldId id="1404" r:id="rId25"/>
    <p:sldId id="1304" r:id="rId26"/>
    <p:sldId id="1279" r:id="rId27"/>
    <p:sldId id="11639" r:id="rId28"/>
    <p:sldId id="11293" r:id="rId29"/>
    <p:sldId id="11640" r:id="rId30"/>
    <p:sldId id="11632" r:id="rId31"/>
    <p:sldId id="11641" r:id="rId32"/>
    <p:sldId id="1257" r:id="rId33"/>
    <p:sldId id="11642" r:id="rId34"/>
    <p:sldId id="11643" r:id="rId35"/>
    <p:sldId id="1258" r:id="rId36"/>
    <p:sldId id="11644" r:id="rId37"/>
    <p:sldId id="11645" r:id="rId38"/>
    <p:sldId id="1285" r:id="rId39"/>
    <p:sldId id="11646" r:id="rId40"/>
    <p:sldId id="11647" r:id="rId41"/>
    <p:sldId id="1412" r:id="rId42"/>
    <p:sldId id="11648" r:id="rId43"/>
    <p:sldId id="11649" r:id="rId44"/>
    <p:sldId id="1416" r:id="rId45"/>
    <p:sldId id="11650" r:id="rId46"/>
    <p:sldId id="11651" r:id="rId47"/>
    <p:sldId id="11652" r:id="rId48"/>
    <p:sldId id="655" r:id="rId49"/>
    <p:sldId id="651" r:id="rId50"/>
    <p:sldId id="1288" r:id="rId51"/>
    <p:sldId id="11672" r:id="rId52"/>
    <p:sldId id="11670" r:id="rId53"/>
    <p:sldId id="11291" r:id="rId54"/>
    <p:sldId id="1419" r:id="rId55"/>
    <p:sldId id="1420" r:id="rId56"/>
    <p:sldId id="11653" r:id="rId57"/>
    <p:sldId id="11630" r:id="rId58"/>
    <p:sldId id="11634" r:id="rId59"/>
    <p:sldId id="11656" r:id="rId60"/>
    <p:sldId id="11657" r:id="rId61"/>
    <p:sldId id="11658" r:id="rId62"/>
    <p:sldId id="11659" r:id="rId63"/>
    <p:sldId id="11660" r:id="rId64"/>
    <p:sldId id="11661" r:id="rId65"/>
    <p:sldId id="11662" r:id="rId66"/>
    <p:sldId id="11663" r:id="rId67"/>
    <p:sldId id="11664" r:id="rId68"/>
    <p:sldId id="11665" r:id="rId69"/>
    <p:sldId id="11668" r:id="rId70"/>
    <p:sldId id="11669" r:id="rId71"/>
    <p:sldId id="11635" r:id="rId72"/>
    <p:sldId id="1614" r:id="rId73"/>
    <p:sldId id="1613" r:id="rId74"/>
    <p:sldId id="1615" r:id="rId75"/>
    <p:sldId id="1616" r:id="rId76"/>
    <p:sldId id="1617" r:id="rId77"/>
    <p:sldId id="1618" r:id="rId78"/>
    <p:sldId id="11654" r:id="rId79"/>
    <p:sldId id="11655" r:id="rId80"/>
    <p:sldId id="888" r:id="rId81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 8" initials="A8" lastIdx="1" clrIdx="6"/>
  <p:cmAuthor id="1" name="Zhewei Wei" initials="ZW" lastIdx="25" clrIdx="0"/>
  <p:cmAuthor id="8" name="Author 9" initials="A9" lastIdx="1" clrIdx="7"/>
  <p:cmAuthor id="2" name="LENOVO" initials="L" lastIdx="1" clrIdx="1"/>
  <p:cmAuthor id="9" name="ep437" initials="e" lastIdx="1" clrIdx="8"/>
  <p:cmAuthor id="3" name="Author 4" initials="A4" lastIdx="1" clrIdx="2"/>
  <p:cmAuthor id="4" name="Author 5" initials="A5" lastIdx="1" clrIdx="3"/>
  <p:cmAuthor id="5" name="Author 6" initials="A6" lastIdx="1" clrIdx="4"/>
  <p:cmAuthor id="6" name="Author 7" initials="A7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33C"/>
    <a:srgbClr val="FF714F"/>
    <a:srgbClr val="395DFF"/>
    <a:srgbClr val="A64729"/>
    <a:srgbClr val="03B0B9"/>
    <a:srgbClr val="00B0AF"/>
    <a:srgbClr val="FF7600"/>
    <a:srgbClr val="4DA8D9"/>
    <a:srgbClr val="FFDC7C"/>
    <a:srgbClr val="069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 autoAdjust="0"/>
    <p:restoredTop sz="86324" autoAdjust="0"/>
  </p:normalViewPr>
  <p:slideViewPr>
    <p:cSldViewPr>
      <p:cViewPr varScale="1">
        <p:scale>
          <a:sx n="102" d="100"/>
          <a:sy n="102" d="100"/>
        </p:scale>
        <p:origin x="7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0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FBCCD8B8-93F4-4C70-A383-43DCA0CB6DC4}" type="datetimeFigureOut">
              <a:rPr lang="zh-CN" altLang="en-US"/>
              <a:pPr>
                <a:defRPr/>
              </a:pPr>
              <a:t>2024/8/10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EFD9F2D-5939-4EC6-AE7A-6788CECCF7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031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35:32.8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1776 24575,'32'0'0,"21"0"0,13 0 0,-14 4 0,1 0 0,39-2-359,-40 5 0,1 1 359,34 2 0,0 7 0,-11 0 0,8 0 124,-20-2-124,9 2 0,-11-9 0,-10-1 0,8 0 0,-17-5 540,7 5-540,-10-1 54,1-5-54,-1 5 0,1 0 0,-8-4 0,6 4 0,-6-6 0,0 0 0,5 6 0,-13-5 0,6 5 0,-8-6 0,1 0 0,-1 0 0,0 5 0,1-4 0,-1 5 0,0-1 0,-6-4 0,5 4 0,-11 0 0,11-4 0,-11 7 0,11-7 0,-11 4 0,11-5 0,-11 4 0,5-3 0,0 3 0,1-4 0,0 5 0,5-4 0,-5 3 0,6-4 0,1 0 0,-7 0 0,5 0 0,-5 5 0,6-3 0,-5 3 0,4-5 0,-5 0 0,0 0 0,5 0 0,-11 0 0,11 0 0,-11 4 0,11-3 0,-5 4 0,1-5 0,3 0 0,-9 4 0,9-3 0,-3 3 0,-1-4 0,4 0 0,-3 5 0,-1-3 0,5 3 0,-11-5 0,11 5 0,-5-4 0,6 5 0,0-6 0,1 0 0,-7 0 0,5 0 0,-5 0 0,6 0 0,0 0 0,8 0 0,-5 0 0,4 0 0,-6 0 0,-1 0 0,0 0 0,1 0 0,-1 0 0,0 0 0,8 0 0,-5 0 0,5 0 0,-8 0 0,8 0 0,-6 0 0,6 0 0,0 0 0,3 0 0,-1 0 0,5 0 0,-5 0 0,8 0 0,0 0 0,-8 0 0,5 0 0,-13 0 0,14 0 0,-13 0 0,5 0 0,-1 0 0,-10 0 0,9 5 0,-12-4 0,6 4 0,-5-5 0,4 0 0,-11 0 0,11 5 0,-11-3 0,11 3 0,-11-5 0,11 0 0,-11 0 0,11 0 0,-11 0 0,11 5 0,-11-4 0,11 4 0,-5-5 0,1 5 0,3-4 0,-3 3 0,5-4 0,0 0 0,0 5 0,0-3 0,-5 3 0,4-5 0,-5 0 0,0 4 0,5-3 0,-5 3 0,1-4 0,3 0 0,-9 0 0,9 0 0,-3 0 0,-1 5 0,5-4 0,-11 3 0,11-4 0,-11 0 0,5 0 0,0 5 0,-5-3 0,5 3 0,0-5 0,-5 0 0,5 0 0,0 0 0,-5 4 0,5-3 0,-7 4 0,7-5 0,-5 0 0,5 0 0,0 5 0,-5-4 0,11 4 0,-11-5 0,11 0 0,-11 0 0,11 0 0,-11 0 0,11 5 0,-5-3 0,1 3 0,3-5 0,-9 0 0,9 0 0,-3 0 0,5 0 0,0 0 0,1 0 0,-1 5 0,0-4 0,1 4 0,-1-5 0,8 0 0,-6 0 0,14 0 0,-14 0 0,14 0 0,-14 6 0,14-5 0,-6 4 0,0-5 0,-2 0 0,-7 0 0,7 0 0,-12 0 0,18 0 0,-17 0 0,5 0 0,-4 5 0,-4-4 0,0 4 0,5-5 0,-5 0 0,1 0 0,4 0 0,-11 0 0,10 0 0,-9 0 0,9 6 0,-10-5 0,11 4 0,-5-5 0,0 0 0,5 0 0,-4 0 0,5 5 0,-6-4 0,5 5 0,-5-6 0,6 0 0,1 0 0,-1 0 0,-6 0 0,5 0 0,-5 0 0,6 0 0,1 5 0,-1-4 0,0 4 0,1-5 0,-1 0 0,0 0 0,8 0 0,-6 0 0,6 5 0,-7-3 0,-1 3 0,7-5 0,-5 0 0,14 0 0,-14 0 0,14 0 0,-6 0 0,7 0 0,1 0 0,-9 0 0,7 0 0,-6 0 0,0 0 0,-2 0 0,-8 0 0,1 0 0,-1 0 0,0 0 0,1 0 0,-1 0 0,0 0 0,0 0 0,0 0 0,0 0 0,0 0 0,0 0 0,1 0 0,-1 0 0,0 0 0,-6 0 0,5 0 0,-5 0 0,1 0 0,4 0 0,-11 0 0,11 0 0,-11 0 0,5 0 0,-7 0 0,7 0 0,-4 0 0,3 0 0,1 0 0,-5 0 0,5 0 0,0 0 0,-5 0 0,11 0 0,-11 0 0,5 0 0,-6 0 0,0 0 0,5 0 0,-3 0 0,9 0 0,-9 0 0,3 0 0,1 0 0,-5 0 0,11 0 0,-11 0 0,11 0 0,-5 0 0,0 0 0,5 0 0,-4 0 0,5 0 0,0 0 0,0 0 0,8 0 0,-6 0 0,7 0 0,-9 0 0,8 0 0,-6 5 0,6-4 0,-8 4 0,0-5 0,1 0 0,-1 0 0,0 0 0,8 0 0,-5 0 0,5 0 0,-8 0 0,0 0 0,0 0 0,1 0 0,-1 0 0,0 0 0,0 0 0,-5 0 0,3 0 0,-3 0 0,-1 0 0,5 0 0,-11 0 0,11 0 0,-11 0 0,5 0 0,0 0 0,-5 0 0,11 0 0,-11 5 0,10-4 0,-9 3 0,9-4 0,-10 0 0,11 0 0,-5 0 0,7 0 0,-1 0 0,0 0 0,1 0 0,-1 0 0,0 5 0,8-3 0,-5 3 0,5-5 0,-8 0 0,0 0 0,1 0 0,-1 0 0,0 0 0,-6 0 0,5 0 0,-11 4 0,11-3 0,-10 4 0,3-5 0,1 0 0,-5 0 0,5 0 0,-6 0 0,0 0 0,0 0 0,-1 4 0,1-3 0,0 3 0,0-4 0,-1 0 0,1 0 0,0 0 0,0 0 0,-1 0 0,1 0 0,-5 5 0,4-4 0,-3 3 0,3-4 0,1 0 0,0 0 0,0 4 0,-1-3 0,1 4 0,0-5 0,0 0 0,-1 0 0,1 0 0,0 0 0,6 5 0,-5-4 0,5 4 0,-7-5 0,1 0 0,0 0 0,6 0 0,-5 0 0,5 5 0,-7-4 0,7 3 0,-5-4 0,5 0 0,0 0 0,-5 0 0,11 5 0,-11-4 0,11 5 0,-5-6 0,1 0 0,4 0 0,-5 0 0,6 5 0,-6-4 0,5 4 0,-4-5 0,5 0 0,0 0 0,-5 0 0,3 0 0,-3 0 0,5 0 0,-6 5 0,5-4 0,-5 3 0,1-4 0,3 0 0,-9 0 0,10 0 0,-11 0 0,11 0 0,-11 0 0,5 0 0,-7 0 0,1 0 0,0 0 0,0 0 0,0 0 0,-1 0 0,1 0 0,0 0 0,0 0 0,-1 0 0,1 0 0,0 0 0,0 0 0,-1 0 0,1 0 0,0 0 0,0 0 0,-1 0 0,1 0 0,0 0 0,0 0 0,-1 0 0,1 0 0,0 0 0,0 0 0,-1 0 0,1 0 0,0 0 0,-1 0 0,1 0 0,0 0 0,0 0 0,-1 0 0,1 0 0,0 0 0,0 0 0,-1 0 0,7 0 0,-5 0 0,10 0 0,-9 0 0,9 0 0,-9 0 0,10 0 0,-5 0 0,6 0 0,-6 0 0,5 0 0,-4 0 0,-1 0 0,5 0 0,-11 0 0,5 0 0,-7 0 0,7 0 0,-5 0 0,5 0 0,-6 0 0,0 0 0,0 0 0,-1 0 0,1 0 0,0 0 0,0 0 0,-1 0 0,1-4 0,-1 3 0,1-3 0,-1 4 0,1 0 0,0 0 0,0 0 0,-1 0 0,1 0 0,-1 0 0,0 0 0,1 0 0,-1 0 0,0 0 0,0 0 0,-4-4 0,3 2 0,-7-6 0,7 7 0,4-3 0,22 4 0,-13 0 0,8 4 0,-29-3 0,2 2 0,6-3 0,16 0 0,1 0 0,14 0 0,-14 0 0,6 0 0,-7 0 0,-1 0 0,0 0 0,1 0 0,-1 0 0,-6 0 0,5 0 0,-5 0 0,1 0 0,-3 0 0,1 0 0,-5 0 0,5 0 0,-6 0 0,6 0 0,-5 0 0,11 0 0,-11 0 0,5 0 0,-6 0 0,0 0 0,-1 0 0,1 0 0,0 0 0,0 0 0,-1 0 0,1 0 0,6 0 0,-5 0 0,11 0 0,-11 0 0,5 0 0,-1 0 0,-3 0 0,3 0 0,-5 0 0,6 0 0,-5 0 0,5 0 0,0 0 0,-5 0 0,5 0 0,0 0 0,-5 0 0,11 0 0,-11 0 0,11 0 0,-5 0 0,0 0 0,5 0 0,-5 0 0,7 0 0,-1 0 0,0 0 0,-6 0 0,5 0 0,-11 0 0,11 0 0,-11 0 0,11 0 0,-11 0 0,5 0 0,-6 0 0,6 0 0,-5 0 0,11 0 0,-11 0 0,5 0 0,0 0 0,-5 0 0,11 0 0,-11 0 0,11 0 0,-5 0 0,6 0 0,1 0 0,-7 0 0,5 0 0,-5 0 0,6 0 0,1 0 0,-1 0 0,-6 0 0,5 0 0,-5 0 0,6 0 0,-5 0 0,3 0 0,-9 0 0,3 0 0,1 0 0,1 0 0,1 0 0,3 0 0,-9 0 0,4 0 0,-1 0 0,-3 0 0,9 0 0,-9 0 0,10 0 0,-11 0 0,5 0 0,-1 0 0,-3 0 0,3 0 0,1 0 0,-5 0 0,11 0 0,-11 0 0,5 0 0,0 0 0,-5 0 0,11 0 0,-11 0 0,11 0 0,-5 0 0,1 0 0,3 0 0,-9 0 0,3 0 0,1 0 0,-5 0 0,5 0 0,-6 0 0,6 0 0,-5 0 0,5 0 0,-6 0 0,6 0 0,-5 0 0,5 0 0,-7 0 0,1 0 0,0 0 0,0 0 0,0 0 0,-1 0 0,1 0 0,0 0 0,-1 0 0,1 0 0,-1 0 0,0 0 0,1 0 0,-1 0 0,1 0 0,-1 0 0,1 0 0,-1 0 0,1 0 0,-2 0 0,2 0 0,-1 0 0,1 0 0,-1 0 0,1 0 0,-1 0 0,1 0 0,-1 0 0,1 0 0,-1 0 0,1 0 0,-1 0 0,1 0 0,-1 0 0,1 0 0,-1 0 0,1 0 0,0 0 0,-1-4 0,1 3 0,0-4 0,0 5 0,-1 0 0,1-4 0,0 3 0,-1-7 0,1 7 0,-1-3 0,1 4 0,-5-5 0,4 4 0,-4-3 0,1-1 0,3 4 0,-4-3 0,4 4 0,1-4 0,-1 2 0,-4-6 0,3 7 0,-3-8 0,4 8 0,1-3 0,-5 0 0,3 3 0,-6-8 0,6 8 0,-2-4 0,3 1 0,1-1 0,-1-5 0,0 5 0,-4-3 0,4 7 0,-4-8 0,5 4 0,-1-5 0,1 5 0,-1-4 0,-3 4 0,2-1 0,-2-2 0,3 2 0,1-4 0,0 5 0,-1-4 0,1 4 0,0-5 0,0 0 0,-1 0 0,1 4 0,0-2 0,-1 2 0,1-4 0,0 0 0,0 1 0,-1-1 0,1 4 0,0-3 0,0 4 0,0-5 0,-1 0 0,1 5 0,0-4 0,-5 3 0,4 1 0,-8-4 0,3 4 0,1-5 0,0 0 0,0 1 0,3 0 0,-7 0 0,3 0 0,-4 0 0,0 0 0,0 0 0,0 0 0,0-1 0,0 1 0,0 0 0,0-1 0,0 1 0,0-1 0,0 0 0,0 0 0,0 0 0,0 0 0,0 0 0,-4 1 0,3-1 0,-3 1 0,4-1 0,-5 0 0,4 0 0,-3 0 0,0 1 0,3-1 0,-3 0 0,4 0 0,0 1 0,0-1 0,0 0 0,0 0 0,0 0 0,0 0 0,0-6 0,0 5 0,0-5 0,0 6 0,0-6 0,0 5 0,0-5 0,0 6 0,0 0 0,0 0 0,0-6 0,0 5 0,0-5 0,0 6 0,0 0 0,4 0 0,-3-5 0,4 3 0,-1-4 0,-3 6 0,4 1 0,-1-1 0,-3 0 0,3 0 0,-4 0 0,0 0 0,5 0 0,-4 0 0,3 1 0,-4-1 0,4 1 0,-3-1 0,8 0 0,-9 1 0,9-1 0,-8 0 0,8 0 0,-8 1 0,7-1 0,-7 0 0,8 1 0,-8-1 0,8 0 0,-8 0 0,3 0 0,1 0 0,-4 1 0,3-1 0,0 5 0,-2-4 0,2 4 0,-4-5 0,0 1 0,0 0 0,0-1 0,0 1 0,0 0 0,0 0 0,0-1 0,0 1 0,0 0 0,0-1 0,0 1 0,0-1 0,0 1 0,0-1 0,0 0 0,0 1 0,0-1 0,0 1 0,0-1 0,0 0 0,0 0 0,0 0 0,0 1 0,0-1 0,0 1 0,0-1 0,4 5 0,-3-4 0,4 3 0,-5-3 0,0-1 0,0 1 0,4 3 0,-3-3 0,3 4 0,-4-5 0,5 4 0,-4-2 0,3 2 0,0-4 0,-3 1 0,4-1 0,-5 1 0,4-1 0,-3 0 0,4 0 0,-5 1 0,4-1 0,-3 1 0,3-1 0,-4 0 0,5 0 0,-4 1 0,3-1 0,-4 0 0,4 1 0,-3-1 0,4 1 0,-5-1 0,4 1 0,-3 0 0,3 0 0,-4 0 0,0 0 0,0 0 0,0 0 0,0 1 0,0-1 0,0 0 0,0-1 0,0 1 0,0 0 0,0 0 0,0 0 0,0-1 0,-5 5 0,0-3 0,-5 3 0,1-4 0,-1 4 0,5-4 0,-3 8 0,2-8 0,-3 4 0,-1 0 0,5-3 0,-4 6 0,8-6 0,-8 7 0,4-4 0,-5 1 0,0-1 0,1-1 0,-1-2 0,1 3 0,-1 0 0,0 1 0,1-1 0,-1 4 0,0-3 0,0-1 0,0 4 0,0-3 0,0 4 0,0-5 0,0 4 0,1-7 0,-1 7 0,5-7 0,-3 2 0,7-3 0,-8 3 0,4-2 0,-4 7 0,-1-3 0,1 4 0,-1 0 0,0 0 0,0 0 0,-6 0 0,5 0 0,-5 0 0,0 0 0,-1 0 0,-1 0 0,-4 0 0,11 0 0,-11 0 0,11 0 0,-11 0 0,11 0 0,-11 0 0,10 0 0,-10 0 0,11 0 0,-5 0 0,6 0 0,-6 0 0,5 0 0,-5 0 0,6 0 0,0 0 0,0 0 0,0 0 0,0 0 0,1 0 0,-1 0 0,0 0 0,0 0 0,0 0 0,0 0 0,0 0 0,-6 0 0,5 0 0,-5 0 0,6 0 0,0 0 0,0 0 0,1 0 0,-1 0 0,0 0 0,0 0 0,0 0 0,0 0 0,0 0 0,0 0 0,0 0 0,0 0 0,1 0 0,-1 0 0,0 0 0,-6-5 0,5 4 0,-5-5 0,6 6 0,0 0 0,-6-5 0,5 4 0,-11-4 0,11 5 0,-11-6 0,4 5 0,1-4 0,-5 0 0,4 3 0,-5-3 0,0 0 0,5 4 0,-12-5 0,11 6 0,-12-5 0,8 4 0,-1-4 0,1 5 0,-1-5 0,1 3 0,0-3 0,-1 5 0,1 0 0,-1 0 0,1-5 0,0 4 0,-1-4 0,1 5 0,5 0 0,-4 0 0,5 0 0,-6 0 0,5 0 0,-4 0 0,5 0 0,-6 0 0,-1 0 0,1 0 0,-1 0 0,1 0 0,-1 0 0,1 0 0,0 0 0,-1 0 0,1 0 0,0 0 0,-1 0 0,-7 0 0,6 0 0,-6 0 0,7 0 0,1 0 0,-1 0 0,-7 0 0,6 0 0,-6 0 0,7 5 0,1-4 0,-1 4 0,1 0 0,0-3 0,-1 8 0,1-9 0,0 4 0,5-5 0,-4 0 0,5 6 0,-7-5 0,1 4 0,0-5 0,-1 0 0,7 0 0,-5 5 0,4-4 0,-5 5 0,-1-6 0,1 5 0,0-4 0,-1 4 0,1-5 0,-8 0 0,5 0 0,-13 0 0,14 5 0,-14-4 0,14 5 0,-14-6 0,13 5 0,-13-4 0,6 4 0,0-5 0,-6 6 0,14-4 0,-14 4 0,14-6 0,-7 5 0,1-4 0,6 4 0,-6-5 0,7 0 0,1 0 0,-1 0 0,7 0 0,-5 0 0,5 6 0,-6-5 0,-1 4 0,1-5 0,6 0 0,-5 0 0,4 0 0,-5 0 0,0 0 0,0 0 0,-1 0 0,1 0 0,5 0 0,-3 0 0,3 0 0,-5 0 0,0 0 0,5 4 0,-4-3 0,5 4 0,-1-5 0,-4 0 0,11 0 0,-11 0 0,11 0 0,-5 0 0,0 0 0,5 0 0,-5 0 0,0 0 0,4 0 0,-4 0 0,6 0 0,1 0 0,-1 0 0,-6 0 0,5 0 0,-5 0 0,6 0 0,-6 0 0,5 0 0,-5 0 0,0 0 0,5 0 0,-5 0 0,0 0 0,5 0 0,-11 0 0,11 0 0,-11 0 0,11 0 0,-11 0 0,10 0 0,-10 0 0,5 0 0,0 0 0,-5 0 0,4 0 0,-5 0 0,-1 0 0,1 0 0,-1 0 0,1 0 0,-1 0 0,1 0 0,5 0 0,-4-6 0,5 5 0,-6-9 0,-1 8 0,1-8 0,5 9 0,-4-5 0,5 1 0,-7 4 0,1-4 0,6 0 0,-5 4 0,4-3 0,-5-1 0,-1 3 0,1-3 0,-1 5 0,7-4 0,-5 3 0,5-4 0,-1 5 0,-4 0 0,11 0 0,-11 0 0,10-4 0,-9 3 0,9-4 0,-10 5 0,11 0 0,-11 0 0,11 0 0,-5 0 0,0 0 0,4-4 0,-10 3 0,11-4 0,-5 5 0,0 0 0,5 0 0,-5 0 0,6-4 0,-6 3 0,5-3 0,-5 4 0,6 0 0,0 0 0,0 0 0,0 0 0,0 0 0,0 0 0,0-5 0,1 4 0,-1-3 0,0 4 0,0 0 0,1 0 0,4-4 0,-2 3 0,-4-3 0,-13 4 0,-9 0 0,0 0 0,-6 0 0,6 0 0,0-5 0,-6 4 0,14-5 0,-6 6 0,7 0 0,1-5 0,-1 4 0,7-4 0,-5-1 0,10 5 0,-3-8 0,-1 7 0,4-2 0,-4 0 0,0 3 0,5-4 0,-5 1 0,6 3 0,0-8 0,0 8 0,0-8 0,-5 8 0,3-4 0,-3 1 0,5 3 0,-6-9 0,4 9 0,-4-4 0,0 5 0,5 0 0,-11 0 0,11 0 0,-11 0 0,10-5 0,-10 4 0,11-3 0,-11 4 0,5 0 0,-7 0 0,7 0 0,-5 0 0,5 0 0,-7 0 0,7 0 0,-5 0 0,5 0 0,-7 0 0,1 0 0,5 0 0,-4 0 0,5 0 0,-7 0 0,1 0 0,5 0 0,-4 0 0,5 0 0,0 0 0,-5 0 0,10 0 0,-10 0 0,11 0 0,-11 0 0,4 5 0,1-4 0,-5 4 0,11 0 0,-11-4 0,10 3 0,-10-4 0,11 5 0,-5-4 0,6 3 0,-6 1 0,5-4 0,-5 5 0,6-2 0,0-3 0,0 3 0,0 1 0,0-4 0,1 8 0,-1-8 0,0 7 0,-6-7 0,4 8 0,-4-8 0,6 8 0,1-8 0,-1 8 0,-6-3 0,4 0 0,-10 4 0,11-5 0,-11 7 0,5-6 0,-1 3 0,-4-3 0,5 5 0,-6 1 0,-1-1 0,7-4 0,-5 3 0,5-4 0,-7 6 0,1 0 0,5-2 0,-4 2 0,5-2 0,-6 2 0,5-1 0,-4 0 0,5 0 0,-6 0 0,-1 1 0,1 0 0,5-2 0,-4 7 0,5-5 0,-6 4 0,5-5 0,-4 1 0,10 3 0,-10-2 0,10 3 0,-10-4 0,11-3 0,-5 2 0,6-1 0,0-1 0,0 1 0,0 0 0,0 0 0,1-1 0,-1 1 0,1-5 0,3 3 0,-3-7 0,8 7 0,-3-3 0,11 0 0,13-1 0,-15-4 0,7 0 0,-35 0 0,11 0 0,-15 5 0,16 1 0,-5 0 0,6 3 0,0-8 0,0 7 0,1-6 0,-1 6 0,0-7 0,0 8 0,0-8 0,5 8 0,-4-8 0,3 7 0,-3-6 0,-1 6 0,0-7 0,4 8 0,-3-8 0,4 8 0,-5-8 0,0 7 0,1-3 0,-1 1 0,0 2 0,1-3 0,-1 1 0,4 2 0,-3-7 0,4 8 0,-5-3 0,0 3 0,0-3 0,5 2 0,-4-2 0,3 4 0,-3-1 0,-1-3 0,0 2 0,0-2 0,0 3 0,0 1 0,0 0 0,1 0 0,-1-1 0,0 1 0,-6 1 0,4-1 0,-4 0 0,7 0 0,-1 0 0,-6 0 0,4 0 0,-10 7 0,11-6 0,-6 11 0,1-10 0,3 10 0,-9-4 0,4 0 0,0 4 0,-4-9 0,9 9 0,-9-4 0,10-1 0,-10 5 0,10-11 0,-10 11 0,11-11 0,-11 11 0,11-11 0,-11 11 0,11-11 0,-5 5 0,0-1 0,4-3 0,-3 3 0,5-5 0,-6 6 0,5-5 0,-5 5 0,6-6 0,0-1 0,0 1 0,0 0 0,0 0 0,0-1 0,0 1 0,0 0 0,0 0 0,1-1 0,-1 1 0,0 0 0,0 0 0,0-1 0,5 1 0,-4 0 0,4-1 0,-5-3 0,5 2 0,-4-7 0,8 7 0,-7-6 0,7 6 0,-8-7 0,8 8 0,-7-8 0,7 7 0,-8-7 0,8 7 0,-8-7 0,8 7 0,-8-7 0,8 7 0,-7-7 0,7 7 0,-8-7 0,8 8 0,-8-8 0,4 7 0,-5-3 0,1 5 0,-1-1 0,1 0 0,0 0 0,3 1 0,-2-5 0,2 4 0,1-4 0,-4 1 0,3 2 0,-4-2 0,1 3 0,-1-4 0,1 4 0,-1-4 0,0 0 0,5 3 0,-4-7 0,4 8 0,-4-4 0,-1 4 0,1-4 0,4 3 0,-3-7 0,3 7 0,-4-7 0,4 8 0,-3-8 0,7 7 0,-7-7 0,3 2 0,-1 2 0,-1-4 0,2 3 0,0 1 0,-2-4 0,2 3 0,0 0 0,-2-3 0,2 8 0,-4-8 0,4 7 0,-3-7 0,3 7 0,-5-7 0,5 6 0,-3-6 0,3 7 0,-4-7 0,0 3 0,5 0 0,-4-3 0,7 7 0,-7-7 0,4 3 0,-1 0 0,-3-3 0,4 6 0,-5-6 0,5 7 0,-4-7 0,3 6 0,-3-2 0,-1-1 0,4 4 0,-3-7 0,3 7 0,-4-7 0,4 6 0,-3-6 0,7 7 0,-7-7 0,4 3 0,-1 0 0,-2-3 0,6 7 0,-10-7 0,9 2 0,-5-3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44:43.9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0 24575,'-5'24'0,"3"0"0,-9 7 0,-1-6 0,-2 6 0,2 0 0,-3-11 0,12 17 0,-12-17 0,9 0 0,-6 0 0,7-7 0,-9 9 0,11-5 0,-5-3 0,-3-3 0,9-1 0,-9 0 0,11 0 0,0 0 0,-4-1 0,3 1 0,-4-1 0,5-4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44:52.7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24575,'49'0'0,"-2"0"0,3 0 0,-15 0 0,22 0 0,-29 0 0,20 6 0,-23-5 0,6 10 0,-14-9 0,5 8 0,-5-9 0,1 9 0,3-9 0,-10 8 0,5-8 0,-6 3 0,0 0 0,-1-3 0,1 4 0,-1-5 0,-3 4 0,1-3 0,-2 4 0,0-1 0,3-4 0,-4 4 0,5-4 0,-5 4 0,0 1 0,-4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44:59.3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247 0 24575,'-6'33'0,"1"-8"0,-8 4 0,3-16 0,-7 16 0,10-12 0,-8 1 0,4 3 0,-1-9 0,1 9 0,2-9 0,4-1 0,-6 4 0,1-8 0,4 8 0,-3-5 0,3 0 0,1 0 0,-4-1 0,8 1 0,-3 0 0,-1-5 0,4 4 0,-7-4 0,7 4 0,-3 0 0,-1-4 0,4 3 0,-3-3 0,4 3 0,-4-3 0,3 2 0,-3-2 0,1 3 0,2 0 0,-3 1 0,0-5 0,3 3 0,-8-6 0,4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45:46.4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24575,'0'24'0,"0"-1"0,0 18 0,0-13 0,0 20 0,0-15 0,5 0 0,2-2 0,-1 0 0,-1-6 0,-5 6 0,0-13 0,5 4 0,-3-11 0,3 5 0,-5-7 0,0 1 0,4 0 0,-3 0 0,4 0 0,-5-1 0,0 1 0,0-1 0,0-1 0,3 1 0,-2-1 0,7-3 0,-7-1 0,3-4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00:48:25.28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24575,'0'50'0,"5"-6"0,1-20 0,6-1 0,-1 0 0,1 1 0,0-1 0,-1 0 0,1 1 0,-1-1 0,1 0 0,-1-6 0,0 5 0,-5-4 0,3-1 0,-3 5 0,0-11 0,4 11 0,-4-11 0,0 11 0,3-11 0,-8 5 0,8 0 0,-7-5 0,7 5 0,-8-6 0,4-1 0,-1 1 0,-3 0 0,3 0 0,1-1 0,-4 1 0,3 0 0,1 0 0,-4-1 0,3 1 0,-4 0 0,0 0 0,0 0 0,4-1 0,-3 1 0,4-1 0,-5 0 0,0 0 0,0 0 0,0 0 0,4 0 0,-3 0 0,4 0 0,-5 0 0,0 0 0,0 3 0,4-6 0,-4 6 0,4-4 0,-4 2 0,0 2 0,0-4 0,4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00:55:31.128"/>
    </inkml:context>
    <inkml:brush xml:id="br0">
      <inkml:brushProperty name="width" value="0.15875" units="cm"/>
      <inkml:brushProperty name="height" value="0.15875" units="cm"/>
      <inkml:brushProperty name="color" value="#00B050"/>
    </inkml:brush>
  </inkml:definitions>
  <inkml:trace contextRef="#ctx0" brushRef="#br0">1385 2212 24575,'41'0'0,"-6"0"0,25 0 0,-8 0 0,10 0 0,0 0 0,0 0 0,0 0 0,-9 0 0,7 0 0,-17 0 0,15 0 0,-15 0 0,7 0 0,-10 0 0,1 0 0,0 0 0,-8 0 0,5 0 0,-5 0 0,0 0 0,6 0 0,-14 0 0,13 0 0,-5 0 0,0 0 0,6 0 0,-6 0 0,0 0 0,5 0 0,-13 0 0,6 0 0,-7 0 0,-1 0 0,8 0 0,-6 0 0,6 0 0,-14 0 0,5 0 0,-5 0 0,6 0 0,1 0 0,-7 0 0,5 0 0,-5 0 0,6 0 0,-6 0 0,5 0 0,-11 0 0,11 0 0,-5 0 0,1 0 0,4 0 0,-5 0 0,0 0 0,5 0 0,-5 0 0,7 0 0,-7 0 0,5 0 0,-5 0 0,6 0 0,0 0 0,0 0 0,-5 0 0,3 0 0,-3 0 0,5 0 0,0 0 0,0 0 0,0 0 0,1 0 0,-1 0 0,8 0 0,-6 0 0,6 0 0,-7 0 0,7 0 0,-6 0 0,6 0 0,-8 0 0,8 0 0,-6 0 0,6 0 0,2 0 0,-7 0 0,8 0 0,-11 0 0,1 0 0,-1 0 0,0 0 0,0 0 0,-6 0 0,5 0 0,-5 0 0,7 0 0,-7 0 0,5 0 0,-5 0 0,6 0 0,0 0 0,-6 0 0,5 0 0,-5 0 0,6 0 0,-5 0 0,3 0 0,-4 0 0,6 0 0,-5 0 0,3 0 0,-3 0 0,5 0 0,0 0 0,1 0 0,-7 0 0,5 0 0,-11 0 0,11 0 0,-11 0 0,15 0 0,-8 0 0,3 0 0,1 0 0,-5 0 0,0 0 0,5-5 0,-11 4 0,11-5 0,-5 6 0,0 0 0,5 0 0,-11 0 0,11 0 0,-11 0 0,11 0 0,-11 0 0,11 0 0,-11-4 0,11 3 0,-11-4 0,11 5 0,-11 0 0,11 0 0,-11-4 0,11 3 0,-11-4 0,11 5 0,-11-4 0,11 3 0,-5-3 0,0 4 0,5-6 0,-5 5 0,7-4 0,-7 5 0,5 0 0,-5 0 0,0 0 0,5 0 0,6-5 0,-8 3 0,12-3 0,-21 5 0,10 0 0,-3 0 0,-1-4 0,5 3 0,-5-4 0,0 5 0,5 0 0,-5 0 0,0 0 0,5 0 0,-5 0 0,1 0 0,3 0 0,-9 0 0,9 0 0,-10 0 0,11 0 0,-11 0 0,4 0 0,1 0 0,-5 0 0,11 0 0,-11 0 0,11 0 0,-11 0 0,5 0 0,0 0 0,1 0 0,0 0 0,5 0 0,-11-4 0,11 3 0,0-3 0,2 4 0,4 0 0,-11 0 0,5 0 0,-5 0 0,0 0 0,5 0 0,-5 0 0,1 0 0,4 0 0,-5-6 0,6 5 0,-6-4 0,5 5 0,-5 0 0,7 0 0,-1 0 0,0 0 0,0 0 0,-5 0 0,4 0 0,-5 0 0,6 0 0,-5 0 0,3 0 0,-3 0 0,5 0 0,-6 0 0,5 0 0,-11 0 0,11 0 0,-11 0 0,11 0 0,-11 0 0,11 0 0,-11 0 0,5 0 0,0 0 0,-5 0 0,4 0 0,-5 0 0,10 0 0,-7 0 0,7 0 0,-10 0 0,-1 0 0,1-5 0,0 4 0,-1-3 0,1 4 0,0 0 0,0 0 0,-1 0 0,1 0 0,0 0 0,0-4 0,-1 3 0,1-4 0,0 5 0,-1 0 0,1 0 0,0 0 0,0 0 0,-1-4 0,1 3 0,0-3 0,-1 4 0,1 0 0,-1 0 0,0 0 0,1 0 0,-1 0 0,0 0 0,1 0 0,-1-4 0,1 3 0,-1-3 0,0 4 0,0 0 0,1 0 0,-1 0 0,0 0 0,0 0 0,1 0 0,-1 0 0,0 0 0,0 0 0,0 0 0,0 0 0,0 0 0,-1 0 0,1 0 0,-27 0 0,12 0 0,-22 0 0,19 0 0,0 0 0,0 0 0,-1 0 0,1 0 0,0 0 0,0 0 0,-1 0 0,1 0 0,0 0 0,0 0 0,-1 0 0,1 0 0,0 0 0,4-5 0,-3 4 0,3-3 0,-4 4 0,0 0 0,0-4 0,0 3 0,0-7 0,0 7 0,0-3 0,4-1 0,-4 4 0,4-3 0,0-1 0,-3 0 0,3 0 0,0-3 0,-3 3 0,3 0 0,1-4 0,-4 4 0,3 0 0,0-3 0,-4 7 0,4-7 0,-4 7 0,4-7 0,-3 3 0,3-1 0,-4 2 0,4 0 0,-3 3 0,3-4 0,0 1 0,-2 3 0,2-3 0,0-1 0,-3 4 0,3-3 0,0-1 0,-3 4 0,3-3 0,-1 0 0,-2 3 0,3-3 0,-4 0 0,0 3 0,0-7 0,0 7 0,0-7 0,0 7 0,0-3 0,4 0 0,-3 3 0,2-4 0,-3 5 0,4-4 0,-4 3 0,4-4 0,-4 5 0,4-4 0,-4 3 0,4-3 0,-4 0 0,0 3 0,-1-3 0,1 4 0,0-5 0,0 4 0,-1-3 0,1 4 0,-1 0 0,5-5 0,-4 4 0,4-3 0,-5 4 0,0 0 0,0-5 0,1 4 0,0-3 0,0 4 0,-1 0 0,1 0 0,-1-5 0,0 4 0,1-3 0,-1 4 0,1-4 0,-1 2 0,0-2 0,1 4 0,-1 0 0,1 0 0,-1 0 0,0 0 0,0-4 0,1 3 0,-1-4 0,0 5 0,0 0 0,0-4 0,0 3 0,0-4 0,0 5 0,0-4 0,1 3 0,-1-4 0,0 1 0,0 3 0,0-4 0,0 5 0,0-4 0,0 3 0,0-4 0,1 5 0,-1 0 0,0-4 0,0 3 0,0-4 0,0 1 0,-6 3 0,5-3 0,-5 0 0,7 3 0,-1-3 0,0 4 0,0-5 0,1 4 0,-1-3 0,0-1 0,1 4 0,-1-3 0,1 0 0,-1 3 0,0-3 0,0 0 0,1-1 0,-1-1 0,1-2 0,-1 7 0,0-4 0,0 1 0,0 3 0,0-8 0,0 8 0,0-8 0,1 4 0,-1 0 0,1 1 0,-1-1 0,0 4 0,0-8 0,0 8 0,0-3 0,5 0 0,-4 2 0,3-2 0,-4 4 0,0-4 0,1 2 0,-1-6 0,0 7 0,0-4 0,0 1 0,0 3 0,0-4 0,0 5 0,0-4 0,1 3 0,-1-4 0,0 5 0,0-4 0,0 3 0,0-3 0,1-1 0,-1 4 0,0-3 0,0-1 0,0 4 0,0-3 0,0 0 0,-6 2 0,5-6 0,-5 7 0,6-8 0,0 8 0,0-8 0,0 8 0,-5-9 0,3 9 0,-4-9 0,6 9 0,0-3 0,1-1 0,-1 4 0,0-8 0,-6 8 0,4-8 0,-4 8 0,7-7 0,-1 6 0,0-6 0,0 7 0,0-4 0,-6 0 0,4 4 0,-8-9 0,9 9 0,-3-8 0,4 8 0,0-8 0,-6 3 0,5 0 0,-5 1 0,6 0 0,0 4 0,-6-8 0,5 7 0,-5-7 0,0 8 0,4-8 0,-3 8 0,-1-9 0,4 9 0,-4-9 0,6 9 0,-6-8 0,5 7 0,-5-7 0,6 7 0,0-6 0,0 7 0,0-8 0,0 8 0,1-8 0,-1 8 0,0-3 0,0-1 0,0 4 0,0-3 0,0-1 0,1 4 0,-1-3 0,0-1 0,-4 4 0,3-8 0,-4 8 0,5-3 0,1-1 0,-1 4 0,0-3 0,0 0 0,0 3 0,0-4 0,0 1 0,1 3 0,-1-8 0,0 8 0,0-4 0,0 1 0,0 3 0,0-8 0,-6 8 0,5-7 0,-5 7 0,7-3 0,-1 4 0,-6-6 0,5 1 0,-5-1 0,1 2 0,8-1 0,-8 4 0,3-8 0,1 7 0,-5-3 0,6 5 0,0-4 0,0 3 0,-5-9 0,3 9 0,-4-4 0,7 0 0,-7 4 0,4-3 0,-4 0 0,1 2 0,3-2 0,-4 0 0,0 3 0,5-4 0,-5 5 0,0-5 0,5 4 0,-11-10 0,10 10 0,-4-4 0,7 5 0,-7-5 0,4 3 0,-10-3 0,11 1 0,-5 2 0,6-2 0,-5-1 0,3 4 0,-4-9 0,0 9 0,5-3 0,-5-1 0,6 4 0,-6-9 0,5 9 0,-11-4 0,11 1 0,-11 2 0,10-6 0,-20 1 0,18-3 0,-18-1 0,20 5 0,-10-4 0,11 4 0,-11 0 0,11-3 0,-11 3 0,11 0 0,-11-4 0,4 3 0,1-4 0,-5 0 0,11 5 0,-11-4 0,10 4 0,-10-5 0,11 5 0,-11-4 0,11 4 0,-11 0 0,10-3 0,-10 3 0,11 0 0,-11-4 0,11 8 0,-11-8 0,11 8 0,-11-8 0,10 4 0,-10 0 0,11-3 0,-11 8 0,5-8 0,-1 3 0,-4 0 0,5-4 0,-1 9 0,-4-10 0,0 6 0,-2-2 0,-4-2 0,11 7 0,-5-8 0,10 4 0,-10 0 0,5-4 0,0 9 0,-5-9 0,5 8 0,-1-7 0,-4 8 0,11-8 0,-11 8 0,11-8 0,-5 8 0,0-4 0,4 1 0,-4 3 0,7-4 0,-1 1 0,0 3 0,0-3 0,0-1 0,0 4 0,0-3 0,0-1 0,0 4 0,1-3 0,-7-2 0,4 5 0,-4-8 0,6 7 0,1-2 0,-1 0 0,0 3 0,0-8 0,-10 8 0,7-8 0,-13 8 0,15-8 0,-5 8 0,0-9 0,4 9 0,-10-9 0,11 8 0,-5-7 0,0 8 0,5-8 0,-11 3 0,11 0 0,-11-5 0,4 5 0,1-1 0,-5-3 0,4 3 0,1 1 0,-5-4 0,11 8 0,-11-8 0,10 8 0,-10-8 0,11 9 0,-5-9 0,0 9 0,5-8 0,-5 8 0,0-8 0,4 7 0,-4-7 0,1 8 0,3-8 0,-10 8 0,11-4 0,-5 1 0,-4-2 0,1 1 0,-2-4 0,5 8 0,0-9 0,4 9 0,-10-9 0,11 8 0,-5-3 0,0 0 0,4 3 0,-3-7 0,-1 8 0,-2-4 0,1 1 0,1 3 0,0-9 0,5 9 0,-5-4 0,0 0 0,4 3 0,-4-3 0,7 1 0,-1 3 0,0-4 0,0 1 0,0 3 0,0-8 0,0 8 0,1-7 0,-1 7 0,1-3 0,3-1 0,-3 4 0,4-3 0,-5 0 0,1 3 0,0-7 0,0 7 0,0-3 0,3 0 0,-2 3 0,3-3 0,-5 4 0,4-5 0,-2 4 0,3-3 0,-4 0 0,0 3 0,0-3 0,5 0 0,-5 3 0,4-3 0,-4 0 0,0 3 0,1-3 0,3 0 0,-3 3 0,3-3 0,0-1 0,-4 4 0,4-3 0,-4 4 0,5 3 0,-4-2 0,7 7 0,-3-3 0,4 4 0,-4-5 0,3 5 0,-8-8 0,8 8 0,-7-4 0,7 4 0,-7 0 0,3 0 0,0 0 0,-4-4 0,8 3 0,-8-3 0,8 5 0,-7-5 0,6 3 0,-6-7 0,7 8 0,-8-4 0,3 1 0,1 2 0,-4-6 0,8 6 0,-8-2 0,4 3 0,-5-4 0,5 4 0,-4-8 0,8 7 0,-8-7 0,8 8 0,-8-8 0,8 8 0,-7-8 0,6 8 0,-6-8 0,3 7 0,-1-3 0,-2 0 0,7 4 0,-8-8 0,8 8 0,-8-8 0,8 7 0,-8-6 0,8 6 0,-8-7 0,8 8 0,-7-4 0,3 4 0,0 0 0,-3-1 0,7 1 0,-3 0 0,0-4 0,3 2 0,-4-2 0,1 5 0,3-1 0,-4 0 0,1 1 0,3-1 0,-3 1 0,-1 0 0,4-1 0,-3 1 0,-1 0 0,4 0 0,-8-1 0,8 1 0,-3 0 0,-1 0 0,4 0 0,-3-1 0,0 1 0,2 0 0,-2 0 0,0-1 0,3 1 0,-4 0 0,5 0 0,-4-1 0,3 1 0,-4 0 0,1-1 0,3 1 0,-4 0 0,5 0 0,0 0 0,-4-1 0,3 1 0,-3 0 0,4 0 0,0-1 0,0 1 0,0 0 0,0 0 0,0-1 0,0 1 0,0 0 0,-5 0 0,4-1 0,-3 1 0,4 0 0,0 0 0,0-1 0,0 1 0,-5 0 0,4-1 0,-3 7 0,4-5 0,0 5 0,0-6 0,0 0 0,0 5 0,0-3 0,-5 4 0,4-7 0,-3 1 0,4 0 0,0 0 0,0 5 0,0-3 0,0 3 0,0-5 0,0 0 0,0 0 0,0 0 0,0-1 0,0 1 0,0 6 0,-5-5 0,4 5 0,-3-6 0,4-1 0,0 1 0,0 0 0,0 0 0,0-1 0,0 1 0,0 0 0,0 0 0,0 0 0,0-1 0,0 0 0,0 1 0,0-1 0,0 1 0,0 0 0,0 0 0,0-1 0,0 1 0,0 0 0,0 0 0,0-1 0,0 1 0,0 0 0,0 0 0,0-1 0,0 1 0,0 0 0,0 0 0,0-1 0,0 1 0,0 0 0,4-1 0,-3 1 0,4 0 0,-1 0 0,-3-1 0,3 1 0,1 0 0,-4-1 0,8 1 0,-8 0 0,7 0 0,-7 0 0,8-1 0,-8 1 0,8 0 0,-8 0 0,8-1 0,-4 1 0,4-1 0,-3 1 0,2-1 0,-3 1 0,1 0 0,2 0 0,-2-1 0,3 1 0,-3 0 0,3 0 0,-4-1 0,5 1 0,-1 0 0,1 0 0,0-1 0,0 1 0,-5 0 0,4 0 0,-4-1 0,5 1 0,0 0 0,-1 0 0,1-1 0,0 1 0,0 0 0,-1 0 0,-3-1 0,3 1 0,-4 0 0,5 0 0,-1-1 0,1 0 0,-5 1 0,3 0 0,-2-1 0,3 1 0,-4-1 0,4 1 0,-4-1 0,4 0 0,0 0 0,-4 1 0,4-5 0,-4 4 0,4-4 0,1 0 0,-5 3 0,3-7 0,-7 8 0,7-8 0,-6 8 0,6-8 0,-7 8 0,8-8 0,-8 7 0,7-3 0,-3 4 0,4 0 0,0 0 0,-4 0 0,2-4 0,-6 3 0,3-3 0,0 0 0,-3 3 0,3-4 0,3-3 0,-1-2 0,7-4 0,-8-3 0,4 7 0,-8-8 0,7 4 0,-2-1 0,-1-3 0,4 4 0,-4-5 0,0 0 0,3 5 0,-2-3 0,-1 2 0,4-4 0,-4 1 0,0-1 0,3 0 0,-2 0 0,-1 1 0,4-1 0,-4 0 0,1 0 0,2 0 0,-7 0 0,8 0 0,-3 0 0,-1 1 0,4-1 0,-4 1 0,0-1 0,3 1 0,-7-1 0,3 1 0,0 0 0,-3-1 0,7 1 0,-7-1 0,3 0 0,1 0 0,-4 1 0,7-1 0,-7 1 0,8-1 0,-8 0 0,3 1 0,1-1 0,-4 0 0,3 0 0,0 1 0,-3-1 0,7 1 0,-7-1 0,4 0 0,-1 1 0,-3-1 0,3 0 0,1 0 0,-4 0 0,8 0 0,-8 1 0,3-1 0,0 0 0,-3 0 0,4-6 0,-1 9 0,-3-14 0,8 14 0,-8-9 0,8 11 0,-8-4 0,3 4 0,0-5 0,-3 0 0,8 0 0,-8 0 0,8 5 0,-8-4 0,3 4 0,-4-5 0,5 4 0,-4-2 0,3 2 0,-4-4 0,4 5 0,-3-4 0,4 3 0,-5-3 0,4-1 0,-3 0 0,3 1 0,-4-1 0,0 1 0,0-1 0,0 0 0,0 0 0,0 1 0,0-1 0,0 1 0,0-1 0,0 0 0,0 0 0,0 0 0,0-6 0,0 5 0,0-5 0,0 0 0,0 5 0,0-5 0,0 0 0,4 5 0,-3-5 0,3 0 0,-4 4 0,0-9 0,0 9 0,0-4 0,0 0 0,0 5 0,0-5 0,0 0 0,0 5 0,0-5 0,0 0 0,0 5 0,0-5 0,0 6 0,0 0 0,0 0 0,0 1 0,0-1 0,0 0 0,0 0 0,0 0 0,0 0 0,0 0 0,0 1 0,0-1 0,0 0 0,0 0 0,0 0 0,-4 0 0,3 0 0,-8 0 0,8 0 0,-8 1 0,8-1 0,-8 0 0,4 0 0,-1 0 0,-2 0 0,3 1 0,-5-1 0,5 1 0,-4-1 0,8 0 0,-8 0 0,4 0 0,-5 0 0,4 0 0,-3-6 0,3 5 0,0-5 0,-3 6 0,3-6 0,-4 5 0,-1-5 0,6 7 0,-4-1 0,4 0 0,-1 0 0,-2 5 0,2-4 0,1 3 0,-4-4 0,4 1 0,-1-1 0,-2 1 0,7-1 0,-8 4 0,8-2 0,-8 2 0,8-4 0,-8 5 0,8-4 0,-3 3 0,-1 1 0,4-4 0,-3 4 0,-1-1 0,4-2 0,-8 6 0,8-6 0,-8 6 0,8-6 0,-7 7 0,7-8 0,-8 8 0,8-8 0,-8 8 0,8-8 0,-8 8 0,8-8 0,-8 8 0,4-8 0,-5 8 0,4-8 0,-2 8 0,7-8 0,-8 8 0,3-3 0,1 0 0,-4 2 0,8-6 0,-8 7 0,8-8 0,-8 8 0,8-7 0,-8 7 0,8-8 0,-8 8 0,8-8 0,-7 4 0,3-4 0,0 0 0,-3 0 0,7 0 0,-8 4 0,8-3 0,-7 2 0,7-3 0,-3 0 0,0 4 0,3-3 0,-3 3 0,0-1 0,3-1 0,-7 6 0,4 5 0,-5-3 0,1 7 0,-1-8 0,3 4 0,-2-3 0,2 8 0,-3-8 0,-1 8 0,1-4 0,-1 0 0,0 4 0,0-8 0,0 8 0,0-8 0,0 7 0,0-2 0,1 4 0,-1-1 0,0-3 0,0 2 0,-6-1 0,5 2 0,-5-2 0,6 1 0,0-2 0,0-1 0,0 4 0,0-8 0,0 7 0,-5-7 0,3 8 0,-4-8 0,11 8 0,-10-8 0,9 7 0,-10-7 0,6 3 0,0 0 0,1-3 0,-1 8 0,1-8 0,-1 4 0,4-1 0,-3-3 0,4 8 0,-5-8 0,4 7 0,-2-7 0,2 4 0,1-1 0,-4 2 0,8 3 0,-8-4 0,3 3 0,-3-3 0,-1 5 0,2-2 0,-2-3 0,5 4 0,-4-8 0,8 7 0,-8-6 0,8 6 0,-7-7 0,6 8 0,-6-8 0,7 8 0,-8-4 0,4 4 0,-4 0 0,0 0 0,3 1 0,-2-5 0,7 3 0,-8-2 0,4 3 0,0 1 0,-4-5 0,8 3 0,-8-2 0,8 4 0,-8-5 0,8 4 0,-7-4 0,7 5 0,-8 0 0,8-1 0,-8 1 0,8 0 0,-4-1 0,1 1 0,-1 0 0,-1 0 0,-3-1 0,8 1 0,-7 0 0,2 0 0,1-1 0,-4 1 0,3 0 0,1 0 0,-4-1 0,4 1 0,-1 0 0,-3 0 0,4-1 0,-1 1 0,-3 0 0,4 0 0,-1 0 0,-2-1 0,7 1 0,-8 0 0,3 0 0,-4-1 0,5 1 0,-4 0 0,4-1 0,-6 7 0,5-5 0,-3 5 0,3-6 0,1 0 0,-4 0 0,3-1 0,1 1 0,-4 0 0,4-1 0,-5 1 0,4 0 0,2 0 0,-1-1 0,0 1 0,0 0 0,-4 0 0,8-1 0,-8 1 0,8 0 0,-8 0 0,8 0 0,-8-5 0,8 4 0,-8-4 0,8 5 0,-8 4 0,4-4 0,0 4 0,-3-4 0,6 0 0,-2-1 0,0 1 0,3 0 0,-8-1 0,8 1 0,-4 0 0,1 0 0,3 0 0,-8-1 0,8 1 0,-8-1 0,8 1 0,-7-1 0,7 1 0,-3 0 0,4 0 0,-5-5 0,4 4 0,-3-4 0,4 5 0,0 0 0,-5-1 0,4 1 0,-3 0 0,0-1 0,3 1 0,-3-1 0,0 1 0,3 0 0,-4-1 0,5 1 0,-4 0 0,3 0 0,-4-1 0,5 1 0,0 0 0,-4 0 0,3-1 0,-4 1 0,5 0 0,-4 0 0,3-1 0,-4 1 0,1 0 0,3-1 0,-3 1 0,4 0 0,-5 0 0,4 0 0,-3-1 0,-1 1 0,4 0 0,-3 0 0,4-1 0,0 1 0,-5 0 0,4 0 0,-3-1 0,4 1 0,0 0 0,0 0 0,-5 0 0,4-1 0,-3 1 0,4 0 0,0-1 0,0 1 0,0 4 0,0-3 0,0 3 0,0-4 0,-5-1 0,4 1 0,-3 0 0,4 0 0,0-1 0,0 1 0,0 0 0,0 0 0,0-1 0,-5 1 0,4 0 0,-3 0 0,4-1 0,0 1 0,0 0 0,0-1 0,0 1 0,0-1 0,0 1 0,0-1 0,-4-3 0,2 3 0,-2-4 0,4 5 0,0 0 0,0-1 0,0 1 0,0-1 0,0 1 0,0-1 0,-4 1 0,3 0 0,-4 0 0,5-1 0,0 1 0,0-1 0,0 1 0,0-1 0,0 1 0,0 0 0,0-1 0,0 1 0,0-1 0,0 1 0,0 0 0,0-1 0,0 1 0,0 0 0,0 0 0,0-1 0,0 1 0,0 0 0,0 0 0,0 0 0,0-1 0,0 1 0,0-1 0,0 1 0,0-1 0,0 1 0,0 0 0,0-1 0,0 1 0,0 0 0,0 0 0,0-1 0,0 1 0,0-1 0,0 1 0,0-1 0,0 1 0,0 0 0,0-1 0,0 1 0,0-1 0,0 1 0,0 0 0,0 0 0,0-1 0,0 1 0,0 0 0,0-1 0,0 1 0,0-1 0,0 1 0,0-1 0,0 1 0,0-1 0,0 0 0,0 1 0,0 0 0,0-1 0,0 1 0,0-1 0,0 1 0,0-1 0,0 1 0,0 0 0,0 0 0,4-5 0,-2 4 0,2-4 0,0 5 0,-3 0 0,4-1 0,-1 1 0,-3 0 0,8 0 0,-8-1 0,3 1 0,0 0 0,-2 0 0,6-1 0,-7 1 0,8 0 0,-8 0 0,8-1 0,-8 1 0,8 6 0,-7-5 0,7 5 0,-8-6 0,9 5 0,-9-3 0,8 3 0,-2 1 0,-2-5 0,5 5 0,-9 0 0,8-5 0,-4 5 0,6 0 0,-6-5 0,5 10 0,-4-9 0,0 3 0,4 1 0,-5-5 0,2 11 0,1-11 0,-2 5 0,-1 0 0,4-5 0,-4 5 0,1 0 0,2-5 0,-2 5 0,-1-7 0,4 7 0,-3-5 0,0 5 0,3-6 0,-8 0 0,8 5 0,-3-4 0,0 5 0,3-6 0,-4 0 0,1 5 0,2-3 0,-6 3 0,6-5 0,-2 0 0,-1 6 0,4-5 0,-4 5 0,0-7 0,4 1 0,-8 0 0,8 0 0,-8-1 0,9 7 0,-9-5 0,8 5 0,-8-6 0,8 0 0,-8-1 0,8 1 0,-4 0 0,0-1 0,4 1 0,-4 4 0,5-3 0,-4 3 0,2-4 0,-2 0 0,3-1 0,-3 1 0,3 0 0,-4-1 0,0 1 0,4 0 0,-4 0 0,5 0 0,-4-1 0,2-3 0,-2 2 0,4-2 0,-5 4 0,4-1 0,-4 1 0,5-4 0,0 2 0,-5-2 0,4 3 0,-4 1 0,5 0 0,-5 0 0,4-5 0,-4 4 0,5-4 0,-4 5 0,2-1 0,-3-3 0,5 2 0,-4-2 0,2 4 0,2-1 0,1 1 0,-1 0 0,-2-1 0,-2-3 0,3 2 0,-3-2 0,2-1 0,-2 4 0,4-4 0,-1 1 0,1 3 0,0-4 0,0 0 0,0 4 0,-1-3 0,1 3 0,0-3 0,0 2 0,-1-2 0,1-1 0,0 4 0,0-4 0,5 1 0,-3 2 0,3-7 0,-5 8 0,6-8 0,-5 8 0,5-4 0,-6 1 0,0 2 0,4-2 0,-3-1 0,3 0 0,-5-1 0,1 1 0,0 1 0,0-2 0,-1 0 0,1-3 0,0 4 0,0-1 0,-1-3 0,1 3 0,0 1 0,0-4 0,-1 3 0,1-4 0,0 0 0,-1 5 0,1-4 0,-1 3 0,1-4 0,-1 0 0,1 4 0,-1-3 0,0 4 0,1-5 0,-1 4 0,0-3 0,0 2 0,1-3 0,-2 0 0,1 0 0,0 0 0,-5 4 0,4-3 0,-26 3 0,17-8 0,-23 3 0,23-8 0,-3 4 0,0 0 0,3-3 0,-4 3 0,1-5 0,3 1 0,-3-1 0,0 1 0,3-1 0,-3 1 0,0 4 0,3-4 0,-8 4 0,8-5 0,-8 1 0,4-1 0,0 1 0,-4 4 0,8-4 0,-8 3 0,4-3 0,0-1 0,-3 1 0,7-1 0,-7 5 0,7-4 0,-8 4 0,8-4 0,-7 3 0,7-2 0,-4 2 0,1 1 0,3-4 0,-8 3 0,4-3 0,0-1 0,1 1 0,-1 3 0,4-3 0,-3 4 0,-1-1 0,4-2 0,-8 2 0,8-4 0,-8 5 0,8-4 0,-7 4 0,6-5 0,-6 4 0,7-3 0,-8 4 0,8-5 0,-8 1 0,8-1 0,-8 0 0,8 0 0,-8 0 0,8 1 0,-8-1 0,8 0 0,-8 0 0,8 0 0,-8 0 0,8 0 0,-3 0 0,0 0 0,-2 1 0,1-1 0,1 1 0,0 3 0,3-2 0,-8 2 0,8-4 0,-4 0 0,1 5 0,3-4 0,-8 4 0,8-5 0,-8 4 0,8-3 0,-3 4 0,-1-5 0,4 0 0,-3 1 0,0-1 0,3 0 0,-8 1 0,8-1 0,-3 1 0,0 0 0,3-1 0,-4 0 0,1 0 0,3 0 0,-4 1 0,5-1 0,-4 0 0,3 0 0,-3 0 0,4 1 0,-5-1 0,4 0 0,-7 1 0,7-1 0,-3 0 0,-1 0 0,4-5 0,-3 3 0,0-4 0,2 6 0,-2 1 0,4-1 0,-4 0 0,3-6 0,-4 5 0,1-5 0,3 0 0,-8 4 0,8-4 0,-4 1 0,5 3 0,-4-4 0,3 0 0,-4 5 0,1-5 0,3 0 0,-3 5 0,4-11 0,-5 10 0,4-4 0,-3 7 0,4-7 0,0 4 0,0-4 0,0 6 0,0 1 0,0-7 0,-5 5 0,4-5 0,-3 0 0,4 5 0,0-5 0,0 0 0,0 5 0,0-5 0,0 0 0,0 4 0,0-3 0,0 5 0,0-6 0,0 4 0,0-4 0,0 1 0,0 3 0,0-4 0,0 6 0,0-5 0,0 3 0,0-4 0,0 6 0,0 1 0,0-1 0,0 0 0,0 0 0,0 0 0,0 0 0,5-6 0,-4 5 0,5-5 0,-2 6 0,-3-6 0,3 5 0,1-5 0,-4 0 0,7 4 0,-6-4 0,7 0 0,-8 5 0,9-5 0,-4 0 0,0 5 0,3-5 0,-3 0 0,0 5 0,4-11 0,-4 10 0,0-10 0,3 11 0,-3-11 0,0 11 0,4-11 0,-4 10 0,0-10 0,2 11 0,-2-5 0,4-4 0,0 7 0,-3-7 0,1 10 0,-2 0 0,3 0 0,-3 0 0,2 1 0,-7-1 0,8 0 0,-3 0 0,3 0 0,-3 0 0,2 0 0,-2 0 0,4 0 0,-5 0 0,4 5 0,-4-4 0,5 4 0,-5-5 0,4 4 0,-4-3 0,5 4 0,0-1 0,-5-2 0,4 2 0,-3 1 0,3-4 0,1 3 0,0 1 0,0-4 0,-1 8 0,1-8 0,0 8 0,-1-8 0,1 8 0,-4-8 0,7 8 0,-7-3 0,8 0 0,-4 2 0,-1-2 0,0 4 0,0 0 0,0 0 0,-4 4 0,-1 0 0,-4 5 0,0-1 0,0 1 0,0 0 0,0 0 0,0-1 0,0 1 0,0 0 0,0 0 0,0 1 0,0-1 0,4 0 0,-3 0 0,8 1 0,-8-1 0,3 1 0,0 0 0,-3 0 0,4-1 0,-1 1 0,-3-1 0,7 1 0,-3-1 0,0 1 0,-1-1 0,0-4 0,-3 4 0,8-8 0,-8 8 0,8-4 0,-4 5 0,4-1 0,0-4 0,0 2 0,-4-1 0,3-1 0,-2 3 0,3-3 0,1 5 0,-1-1 0,-4 0 0,3-4 0,-2 4 0,-1-4 0,3 1 0,-2 2 0,-1-2 0,4 4 0,-4-1 0,5 1 0,-5 0 0,3-1 0,-7 1 0,4-1 0,-1 1 0,-3 0 0,8 0 0,-8-1 0,8-3 0,-8 2 0,3-2 0,0 3 0,-2 1 0,6 0 0,-7 0 0,8 0 0,-8-1 0,8 1 0,-8 0 0,7 0 0,-7-1 0,8 1 0,-8 0 0,8-1 0,-8 1 0,7 0 0,-7 0 0,8-1 0,-3 1 0,-1 0 0,4 6 0,-7-5 0,7 5 0,-8-7 0,8 1 0,-8 0 0,3 6 0,1-5 0,-4 4 0,3-5 0,0 0 0,-3 0 0,4-1 0,0 7 0,-4-5 0,4 5 0,-5-6 0,5 0 0,-4-1 0,3 1 0,0 0 0,-2-1 0,2 1 0,-4 0 0,0 0 0,4-1 0,-3 7 0,4-4 0,-5 3 0,4 5 0,-3-7 0,3 13 0,1-15 0,-4 5 0,3-1 0,-4-3 0,0 9 0,5-9 0,-4 10 0,3-11 0,-4 11 0,0-11 0,0 10 0,0-9 0,5 9 0,-4-4 0,5 1 0,-6 3 0,0-10 0,0 11 0,0-10 0,0 3 0,0 1 0,0-5 0,0 5 0,0 0 0,0-5 0,0 5 0,0-7 0,0 7 0,0-5 0,0 5 0,0-6 0,0 6 0,0-5 0,0 5 0,0-7 0,0 7 0,0-5 0,0 5 0,0-6 0,0 10 0,0-8 0,0 8 0,0-10 0,0 0 0,0 6 0,0-5 0,-5 5 0,4-6 0,-3-1 0,-1 1 0,4 6 0,-8-5 0,8 5 0,-3-6 0,0-1 0,2 1 0,-6 0 0,7-1 0,-8 1 0,8 0 0,-8 0 0,8 0 0,-4-1 0,1 1 0,3 0 0,-8 0 0,8-1 0,-3 1 0,-1 0 0,0-1 0,0 1 0,1-1 0,-1-3 0,0 2 0,-1-2 0,-2 4 0,6-1 0,-6 1 0,7 0 0,-8 0 0,3-5 0,1 4 0,-4-4 0,4 5 0,-1 0 0,-3-1 0,4 1 0,0-1 0,-4-4 0,8 4 0,-3-4 0,0 1 0,2 3 0,-6-8 0,7 7 0,-3-2 0,0-1 0,3 4 0,-8-4 0,4 4 0,-1 0 0,-2 0 0,3 0 0,-5 0 0,5 0 0,-3 0 0,3 0 0,0 1 0,-4-1 0,8 0 0,-8-4 0,8 3 0,-7-3 0,7 4 0,-7-4 0,7 3 0,-8-7 0,8 6 0,-8-6 0,8 7 0,-8-7 0,8 7 0,-7-7 0,7 6 0,-3-2 0,-1 0 0,0-1 0,0 0 0,-3-3 0,7 8 0,-6-8 0,6 7 0,13-22 0,-4 10 0,13-13 0,-11 9 0,-1 3 0,0-1 0,1-2 0,-1 3 0,1-1 0,-1-2 0,0 3 0,1-1 0,-1 2 0,1 0 0,-1-1 0,1 0 0,-1 1 0,-3-1 0,2 4 0,-2-8 0,3 8 0,1-8 0,-1 8 0,0-7 0,0 7 0,0-7 0,0 3 0,0-4 0,0 4 0,0 1 0,-3 0 0,2 2 0,-3-6 0,4 7 0,0-3 0,-4 0 0,4 3 0,-4-8 0,5 8 0,-1-3 0,0 0 0,0 3 0,0-3 0,0 0 0,0 3 0,0-7 0,0 7 0,0-3 0,-4 0 0,4 3 0,-4-3 0,5 0 0,-1 3 0,0-3 0,0 4 0,1-5 0,-1 4 0,0-3 0,1-1 0,-1 4 0,1-8 0,-1 8 0,0-3 0,1-1 0,-1 4 0,1-3 0,-1-1 0,0 4 0,1-3 0,0 0 0,-1 3 0,1-3 0,-1 0 0,1 3 0,0-4 0,0 5 0,-1-4 0,1 3 0,0-8 0,0 8 0,-1-4 0,1 1 0,0 3 0,0-4 0,0 1 0,-1 3 0,1-3 0,0-1 0,0 4 0,-1-8 0,1 8 0,0-3 0,-1-1 0,1 4 0,0-7 0,0 7 0,-1-8 0,1 8 0,0-4 0,0 1 0,-1 3 0,1-8 0,0 8 0,0-8 0,-1 8 0,1-7 0,-1 7 0,1-8 0,0 8 0,-1-7 0,0 7 0,1-3 0,-1 0 0,1 2 0,-4-6 0,2 7 0,-2-8 0,4 8 0,-1-8 0,1 8 0,-1-8 0,0 8 0,-3-8 0,2 8 0,-2-3 0,4-1 0,-1 4 0,1-8 0,-1 4 0,1 0 0,-1-3 0,1 7 0,0-8 0,0 8 0,-1-8 0,1 3 0,0 1 0,0-4 0,-1 8 0,1-8 0,0 4 0,0-1 0,-1-3 0,1 8 0,0-7 0,0 6 0,-1-6 0,7 1 0,-5 2 0,5-5 0,-6 9 0,0-3 0,-1-1 0,1 4 0,0-8 0,0 8 0,-1-8 0,1 8 0,0-3 0,0-1 0,-1 4 0,1-8 0,0 8 0,0-7 0,-1 6 0,1-6 0,0 7 0,-1-8 0,1 8 0,0-8 0,0 8 0,-1-4 0,1 1 0,0 3 0,0-8 0,-1 8 0,1-3 0,0-1 0,0 4 0,-1-8 0,1 8 0,0-3 0,0-1 0,-1 4 0,1-3 0,0 0 0,-1-1 0,1-1 0,-1-2 0,1 7 0,0-4 0,-1 1 0,1 3 0,-1-7 0,1 7 0,-1-8 0,1 8 0,0-3 0,0-1 0,-1 4 0,1-7 0,-1 7 0,1-7 0,-1 6 0,1-2 0,0 0 0,-1-1 0,1-1 0,-1 2 0,1 0 0,0 3 0,0-4 0,-1 1 0,1 3 0,0-8 0,0 8 0,-1-8 0,1 8 0,0-3 0,-1-1 0,1 4 0,0-7 0,0 6 0,-1-6 0,1 7 0,0-8 0,0 8 0,-1-8 0,1 8 0,0-8 0,0 8 0,-1-8 0,1 8 0,0-8 0,0 8 0,-1-3 0,1-1 0,6 4 0,-5-8 0,5 8 0,-7-3 0,1 0 0,0 2 0,0-2 0,0 0 0,-1 2 0,1-2 0,0 0 0,0 3 0,-1-4 0,1 1 0,0 3 0,0-4 0,-1 1 0,1 3 0,0-4 0,-5 1 0,4 3 0,-4-4 0,5 1 0,0 3 0,-1-4 0,1 1 0,0 3 0,0-8 0,-1 8 0,1-3 0,-1-1 0,1 4 0,0-8 0,-1 8 0,1-3 0,0-1 0,0 4 0,-1-8 0,1 8 0,-1-7 0,1 6 0,-1-2 0,1 0 0,0 3 0,-1-8 0,1 8 0,-1-4 0,1 1 0,0 3 0,-1-8 0,1 8 0,-1-3 0,1 0 0,0 3 0,-1-7 0,1 7 0,-1-3 0,-4-1 0,4 4 0,-3-3 0,3-1 0,1 4 0,0-3 0,-5-1 0,4 4 0,-4-3 0,5 4 0,0-4 0,-1 2 0,1-6 0,-1 7 0,1-3 0,-1 0 0,1 3 0,0-4 0,0 1 0,-1 3 0,1-4 0,-5 1 0,4 3 0,-4-4 0,5 5 0,0-4 0,0 3 0,-1-3 0,0-1 0,1 4 0,0-3 0,-1-1 0,1 4 0,0-3 0,-5-1 0,4 4 0,-4-3 0,5 4 0,0-4 0,-1 3 0,1-4 0,0 5 0,-1-4 0,1 3 0,-1-8 0,1 8 0,-1-3 0,1 4 0,-5-5 0,4 4 0,-3-3 0,3-1 0,1 4 0,-1-3 0,1-1 0,-1 4 0,1-3 0,-1 0 0,1 3 0,-1-3 0,1 4 0,-1-4 0,1 3 0,-1-3 0,1 0 0,-1 3 0,1-3 0,-1 0 0,0 3 0,1-3 0,-5 0 0,4 3 0,-4-4 0,4 5 0,1-4 0,-1 3 0,1-4 0,-1 1 0,0 3 0,1-8 0,-1 8 0,0-3 0,-4-1 0,4 4 0,-4-3 0,5 4 0,-1-4 0,0 2 0,1-2 0,-5 0 0,4 3 0,-4-4 0,0 1 0,4 3 0,-4-4 0,5 1 0,-1 3 0,0-3 0,0 4 0,1-4 0,-1 3 0,0-8 0,0 8 0,-3-8 0,2 8 0,-3-3 0,5 0 0,-1 3 0,0-3 0,0 4 0,1-5 0,-1 4 0,0-3 0,1 0 0,-1 2 0,0-2 0,1 0 0,-1 2 0,1-2 0,-1 0 0,1 3 0,-1-4 0,1 1 0,-1 3 0,0-4 0,1 1 0,-1 3 0,0-4 0,1 1 0,0 3 0,-1-3 0,0 0 0,1 3 0,-1-3 0,1-1 0,-1 4 0,1-3 0,-1-1 0,1 4 0,-1-3 0,1 0 0,-1 2 0,1-6 0,-1 7 0,-4-7 0,4 7 0,-4-4 0,5 5 0,0-4 0,-1 3 0,1-8 0,-1 8 0,1-4 0,-1 1 0,1 3 0,-1-4 0,1 1 0,-1 3 0,1-3 0,-1-1 0,1 4 0,-1-7 0,1 7 0,-1-3 0,1-1 0,-1 4 0,1-7 0,-1 6 0,1-2 0,-5 0 0,4 3 0,-4-4 0,5 5 0,-1-4 0,1 3 0,0-4 0,0 1 0,-1 3 0,1-8 0,-1 8 0,1-3 0,-1 0 0,0 3 0,1-3 0,-1-1 0,1 4 0,0-3 0,-1 0 0,1 3 0,-1-3 0,1 0 0,-1 3 0,0-3 0,1 4 0,-4-4 0,2 2 0,-2-2 0,3 4 0,1-4 0,-1 3 0,1-4 0,-1 1 0,1 3 0,0-4 0,0 5 0,-5-4 0,4 3 0,-4-4 0,5 5 0,-5-4 0,4 3 0,-4-3 0,5 4 0,0 0 0,-1-5 0,1 4 0,-1-3 0,1 0 0,-1 2 0,1-2 0,-5 0 0,3 3 0,-2-4 0,3 1 0,1 3 0,-1-4 0,1 1 0,-1 3 0,1-4 0,-1 1 0,1 3 0,-1-8 0,1 8 0,-1-7 0,1 7 0,-2-3 0,2-1 0,-1 4 0,1-3 0,-4-1 0,2 4 0,-2-7 0,3 7 0,1-8 0,-1 8 0,1-4 0,-1 1 0,1 3 0,-1-3 0,0 0 0,0 3 0,1-3 0,-1-1 0,1 4 0,-1-3 0,1-1 0,-1 4 0,1-3 0,-1 4 0,1-4 0,-1 2 0,0-6 0,0 7 0,1-8 0,-1 8 0,0-8 0,0 8 0,1-3 0,-1 4 0,-4-5 0,4 4 0,-3-3 0,3 4 0,1-5 0,-2 4 0,2-3 0,-1 4 0,1-4 0,-1 3 0,0-3 0,1 4 0,-1-5 0,1 4 0,-1-3 0,1 4 0,-1-4 0,0 2 0,1-2 0,-1 0 0,1 3 0,-2-3 0,2 4 0,-1-4 0,1 3 0,-1-4 0,-4 1 0,4 3 0,-4-3 0,5 4 0,-1-5 0,1 4 0,-1-3 0,1-1 0,-1 4 0,0-3 0,0 0 0,1 3 0,-1-3 0,0-1 0,1 4 0,-1-3 0,1-1 0,-1 4 0,0-7 0,0 6 0,1-2 0,-5 0 0,3 2 0,-2-2 0,3 0 0,0 3 0,0-7 0,0 7 0,-3-8 0,2 8 0,-3-4 0,0 1 0,3 3 0,-3-3 0,5 0 0,-1 3 0,0-7 0,0 7 0,0-3 0,0 0 0,0 3 0,0-3 0,0 0 0,0 3 0,-1-3 0,1 4 0,-4-4 0,3 3 0,-3-4 0,4 5 0,-4-3 0,3 2 0,-3-3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35:41.4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0 166 24575,'28'0'0,"7"0"0,7 0 0,1 0 0,8 0 0,-1 0 0,2 0 0,10 0 0,-17 0 0,13 0 0,-23 0 0,15 0 0,-9 0 0,-8 0 0,5 0 0,-5 0 0,0 0 0,-2 0 0,-8 0 0,1 5 0,-1-3 0,0 3 0,-6-5 0,5 0 0,-11 0 0,5 4 0,0-3 0,-5 4 0,5-5 0,-6 0 0,0 0 0,-1 0 0,1 0 0,0 4 0,0-3 0,5 3 0,-3-4 0,3 0 0,-5 0 0,0 0 0,0 0 0,5 0 0,-3 0 0,4 0 0,-1 0 0,-3 0 0,9 6 0,-9-5 0,9 4 0,-3-5 0,-1 0 0,5 0 0,-5 0 0,6 0 0,1 0 0,-1 0 0,0 0 0,8 0 0,-6 0 0,6 0 0,-8 0 0,1 0 0,6 0 0,-5 0 0,6 0 0,-8 0 0,1 0 0,-1 0 0,0 0 0,1 0 0,-1 0 0,-6 0 0,5 0 0,-5 0 0,1 0 0,3 0 0,-3 0 0,5 0 0,0 0 0,0 0 0,1 0 0,-1 0 0,0 0 0,0 0 0,1 0 0,-1 0 0,0 0 0,1 0 0,7 0 0,-6 0 0,6 0 0,0 0 0,-6 0 0,14 0 0,-14 0 0,6 0 0,0 0 0,-6 0 0,14 0 0,-14 0 0,6 0 0,-8 0 0,8 0 0,-6 0 0,6 0 0,-8 0 0,1 0 0,-1 0 0,0 0 0,0 0 0,1 0 0,-7 0 0,5-5 0,-5 3 0,6-3 0,-6 5 0,5 0 0,-4 0 0,5 0 0,0 0 0,1 0 0,-1 0 0,0 0 0,0 0 0,1 0 0,-1 0 0,8 0 0,-6 0 0,6 0 0,0 0 0,-6 0 0,14 0 0,-15 0 0,8 0 0,-2 0 0,-4 0 0,5 0 0,-1-6 0,-5 5 0,6-5 0,-8 6 0,1 0 0,-1 0 0,0 0 0,0 0 0,1 0 0,-7 0 0,5 0 0,-11 0 0,11 0 0,-11 0 0,5 0 0,-1 0 0,-3 0 0,3 0 0,-5 0 0,0 0 0,6 0 0,-5 0 0,5 0 0,-6 0 0,5 0 0,-4 0 0,5 0 0,0 0 0,-5 0 0,11 0 0,-11 0 0,11 0 0,-11 0 0,11 0 0,-5 0 0,6 0 0,-6 0 0,5 0 0,-5 0 0,14 0 0,-5 0 0,5 0 0,-8 0 0,0 0 0,0 0 0,0 0 0,8 0 0,-6-5 0,6 4 0,0-5 0,-5 6 0,12 0 0,-13 0 0,13-5 0,-13 3 0,13-4 0,-13 1 0,7 4 0,-9-4 0,8 5 0,-6 0 0,6-6 0,-8 5 0,0-4 0,8-1 0,-6 4 0,14-4 0,-13 6 0,12-6 0,-4 4 0,-1-4 0,5 6 0,-5-6 0,0 5 0,6-5 0,-6 6 0,-1-6 0,7 5 0,-13-4 0,5 0 0,-8 4 0,0-5 0,0 1 0,1 4 0,-1-4 0,-6 0 0,5 4 0,-5-3 0,0-1 0,5 4 0,-11-3 0,11 4 0,-10-5 0,3 4 0,-5-3 0,0 4 0,0 0 0,5 0 0,-3-4 0,3 2 0,-5-2 0,6 4 0,-5-4 0,5 3 0,0-4 0,-5 5 0,5 0 0,-6 0 0,5 0 0,-3 0 0,4-4 0,-1 3 0,-4-4 0,5 5 0,0 0 0,-5 0 0,5 0 0,0 0 0,-5 0 0,11 0 0,-11 0 0,11 0 0,-11 0 0,11 0 0,-11 0 0,11 0 0,-11 0 0,11 0 0,-11 0 0,11 0 0,-11 0 0,11 0 0,-5 0 0,1 0 0,3 0 0,-4 0 0,1 0 0,3 0 0,-4 0 0,7 0 0,-1 0 0,0 0 0,1 0 0,-1 0 0,0 0 0,0 0 0,1 0 0,-1 0 0,-6 0 0,5 0 0,-5 0 0,7 0 0,-1 0 0,-6 0 0,5 0 0,-5 0 0,0 0 0,5 0 0,-5 0 0,1 0 0,3 0 0,-3 0 0,-1 0 0,5 0 0,-5 0 0,0 0 0,5 0 0,-5 0 0,6 0 0,-5 0 0,11 0 0,-16 0 0,24 0 0,-23 0 0,15 0 0,-4 0 0,0 0 0,5 0 0,-13 0 0,5 0 0,-5 0 0,7 0 0,-1 0 0,0 5 0,-5-3 0,3 3 0,-9-5 0,9 5 0,-9-4 0,10 4 0,-11-5 0,4 5 0,1-4 0,-5 3 0,5 1 0,-6-4 0,0 3 0,-1-4 0,1 0 0,0 4 0,0-3 0,-1 4 0,1-1 0,0-3 0,0 4 0,-1-1 0,1-3 0,0 3 0,0 1 0,-1-4 0,1 3 0,0 0 0,0-2 0,-1 6 0,1-7 0,0 4 0,0-1 0,-1-3 0,1 8 0,0-8 0,0 7 0,-1-6 0,1 2 0,0 0 0,6-3 0,-5 8 0,5-8 0,-7 3 0,1 1 0,0-4 0,-1 7 0,1-7 0,0 4 0,0-1 0,-1-3 0,1 3 0,0-4 0,6 6 0,-5-5 0,5 4 0,-7-1 0,1-3 0,0 4 0,0-5 0,-1 0 0,-3 4 0,3-3 0,-4 3 0,4-4 0,1 0 0,-5 5 0,4-4 0,-4 3 0,5-4 0,-1 4 0,1-3 0,-1 3 0,1-4 0,-1 0 0,1 4 0,-1-3 0,1 3 0,0-4 0,-1 0 0,1 0 0,-1 0 0,0 0 0,0 0 0,-4 4 0,3-3 0,-4 3 0,5-4 0,-1 0 0,1 0 0,0 0 0,-1 0 0,1 0 0,-8 8 0,-2-2 0,-8 2 0,0-3 0,4-1 0,1 1 0,0 4 0,3-27 0,-2 5 0,3-12 0,0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35:48.2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2689 0 24575,'0'24'0,"-12"7"0,3 2 0,-11 8 0,0-1 0,-1 1 0,1-8 0,0 6 0,3-14 0,3 6 0,-2-13 0,5 3 0,0-9 0,5 9 0,-3-9 0,8 4 0,-8-1 0,3-3 0,0 3 0,-3-5 0,8 0 0,-8 0 0,3-1 0,1 1 0,-4 0 0,8 0 0,-8-1 0,8 1 0,-8-4 0,8 2 0,-8-2 0,8 3 0,-7 1 0,7-1 0,-7 1 0,3-1 0,-1 1 0,-2-1 0,3 0 0,0 0 0,-3-4 0,7 4 0,-8-4 0,8 5 0,-8 0 0,4-1 0,-5 1 0,4 0 0,-2-1 0,2 1 0,-4 0 0,0 0 0,1-1 0,-1 1 0,0 0 0,0 0 0,-6 0 0,5 0 0,-5 1 0,6-2 0,0 1 0,-6 1 0,4 5 0,-4-4 0,-1 4 0,5 0 0,-4-4 0,5 4 0,-5 0 0,4-5 0,-3 5 0,5-6 0,-6 0 0,4 0 0,-4 1 0,7-1 0,-1-1 0,0 1 0,0 0 0,0 0 0,0-1 0,0 1 0,0 0 0,-6 0 0,5 0 0,0 1 0,2-1 0,3-5 0,-4 4 0,0-4 0,0 5 0,1-5 0,-1 4 0,0-4 0,0 5 0,0 0 0,0-5 0,0 4 0,1-4 0,-1 5 0,0 0 0,0 0 0,0-1 0,0 1 0,0 0 0,0 0 0,0-1 0,-6 2 0,5-1 0,-6 6 0,1-4 0,4 4 0,-4 1 0,-1-5 0,5 4 0,-4-6 0,6 6 0,-7-4 0,4 10 0,-3-10 0,0 5 0,4-7 0,-5 7 0,1-5 0,4 4 0,-5 0 0,1-4 0,4 4 0,-4 1 0,6-6 0,-7 6 0,5-1 0,-10-4 0,4 5 0,0 0 0,-5-4 0,10 9 0,-9-9 0,10 3 0,-10 0 0,11-5 0,-11 6 0,11-7 0,-5 1 0,6-2 0,-6 2 0,4 4 0,-4-3 0,5 4 0,2-6 0,-7 0 0,4 0 0,-3 1 0,5-2 0,0 1 0,0 0 0,0 0 0,0-1 0,0 1 0,0 0 0,0 0 0,0-1 0,1 1 0,-1 0 0,0-5 0,0 4 0,0-4 0,0 5 0,0 0 0,0 0 0,0-5 0,1 3 0,-1-2 0,0 3 0,0 1 0,0 0 0,0 0 0,1-1 0,3 1 0,-3 0 0,4-5 0,-5 4 0,0-4 0,0 5 0,5 0 0,-4 0 0,3-5 0,-3 4 0,3-4 0,-3 5 0,4-1 0,-5 1 0,0 0 0,4 0 0,-2 0 0,2-1 0,-4 1 0,0 0 0,0 0 0,0-1 0,1 1 0,-1 0 0,0 0 0,0-1 0,0 1 0,0 0 0,0-1 0,1 1 0,-1 0 0,0 0 0,0-1 0,0 1 0,0 0 0,0 0 0,0-5 0,0 4 0,1-4 0,-1 5 0,0-1 0,0-3 0,0 3 0,0-4 0,5 5 0,-4-5 0,4 4 0,-1-4 0,-3 0 0,4 4 0,-1-4 0,-2 1 0,2 2 0,-3-3 0,-1 5 0,1-1 0,0 0 0,4 0 0,-4 1 0,4-1 0,-5-4 0,5 4 0,-4-8 0,8 8 0,-8-8 0,8 7 0,-8-7 0,8 8 0,-7-8 0,7 8 0,-8-8 0,8 8 0,-8-4 0,4 4 0,-3 0 0,-1-1 0,4 2 0,-4-5 0,8 3 0,-7-2 0,3 3 0,-5 0 0,1 0 0,0 0 0,0 0 0,0 0 0,0-5 0,5 4 0,-4-7 0,7 3 0,-3-4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36:26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4225 4029 24575,'-22'-5'0,"-3"-6"0,8-7 0,-1 1 0,-4-5 0,10 5 0,-10-7 0,10 7 0,-4 1 0,0 0 0,4-2 0,-5 1 0,6-5 0,5 11 0,-4-11 0,4 10 0,-5-10 0,0 11 0,-5-11 0,4 5 0,-5-7 0,6 7 0,-1-5 0,2 11 0,0-5 0,-1 0 0,5 4 0,-4-4 0,9 7 0,-8-7 0,7 4 0,-7-4 0,8 7 0,-4-1 0,5 0 0,0 0 0,0 0 0,0 1 0,0-1 0,0 0 0,0 0 0,0 1 0,0-7 0,0 0 0,0-1 0,0 2 0,0 5 0,0 1 0,0-1 0,0 0 0,0 0 0,0 0 0,0 0 0,0-6 0,0 5 0,0-5 0,5 6 0,-4 0 0,7 0 0,-7 1 0,4-1 0,-1 0 0,-3 0 0,3 0 0,1 0 0,-4 1 0,3-1 0,0 0 0,-3 1 0,8-1 0,-8 0 0,8 0 0,-8 1 0,8-1 0,-8 0 0,7 0 0,-6 0 0,6 1 0,-7-1 0,8 0 0,-4 0 0,5 0 0,0 0 0,-5 0 0,4 1 0,-3-7 0,4 4 0,1-10 0,-1 11 0,1-5 0,-6 6 0,4-6 0,-3 5 0,4-4 0,-4 5 0,2 0 0,-7 1 0,8-1 0,-4 1 0,0-1 0,3 1 0,-3-1 0,1 0 0,2 1 0,-3-1 0,0 1 0,-1-1 0,0 5 0,-3-4 0,8 3 0,-4-4 0,1 1 0,2 3 0,-7-3 0,8 4 0,-4-5 0,1 0 0,2 0 0,-2 0 0,-1 1 0,4 3 0,-4-3 0,1 4 0,3-5 0,-4 0 0,4 1 0,-3-1 0,2 0 0,-3 1 0,1-1 0,2 0 0,-2 4 0,-1-2 0,4 2 0,-4-3 0,0-1 0,3 1 0,-7-1 0,7 5 0,-7-4 0,8 4 0,-4-5 0,1 0 0,3-6 0,-3 5 0,5-11 0,0 4 0,0 1 0,0-5 0,0 5 0,-5-7 0,5 1 0,-5-1 0,0 1 0,4 5 0,-9-4 0,8 11 0,-8-5 0,3 0 0,-4 5 0,0-5 0,0 6 0,0 1 0,0-1 0,0 1 0,0-1 0,0 1 0,0 0 0,0-1 0,0 1 0,0-1 0,0 1 0,0-1 0,0 0 0,0 0 0,0-6 0,0 5 0,0-5 0,0 6 0,0 0 0,0 0 0,0 0 0,0 1 0,-4-1 0,3 0 0,-7 5 0,7-4 0,-8 4 0,8-5 0,-8 0 0,8 0 0,-8 0 0,8 0 0,-8 1 0,8-1 0,-8 0 0,8 0 0,-3 0 0,-1 4 0,4-2 0,-7 2 0,6-4 0,-6 0 0,7 0 0,-4 1 0,1-1 0,3 0 0,-4 0 0,1 0 0,3 1 0,-3-1 0,-1 5 0,4-4 0,-3 4 0,-1 0 0,4-3 0,-7 7 0,7-8 0,-3 4 0,0 0 0,3-3 0,-7 3 0,7-4 0,-7 4 0,7-3 0,-3 3 0,0 0 0,3-4 0,-3 4 0,0 0 0,3-4 0,-4 4 0,1 0 0,3-3 0,-7 3 0,7-4 0,0 4 0,6 1 0,3 9 0,-3 0 0,3 1 0,-7 2 0,6-3 0,-6 5 0,7-1 0,-7 0 0,7-4 0,-6 4 0,6-4 0,-7 5 0,7-1 0,-4 0 0,1-1 0,3 1 0,-7 0 0,7-4 0,-7 3 0,6-3 0,-6 4 0,7-4 0,-7 2 0,3-22 0,-4 11 0,0-17 0,0 13 0,0-1 0,0 0 0,0 0 0,-5 4 0,4-3 0,-7 3 0,7-3 0,-3-1 0,-1 4 0,4-3 0,-3 3 0,4-4 0,-5 4 0,4-3 0,-3 3 0,0 0 0,2-3 0,-6 7 0,7-7 0,-8 3 0,8-5 0,-7 5 0,7-3 0,-8 3 0,4-5 0,0 1 0,-4 4 0,8-4 0,-7 4 0,7-4 0,-7 0 0,3 0 0,0 0 0,-3 1 0,4-1 0,-1 0 0,-4 4 0,8-3 0,-3 3 0,0-1 0,2-2 0,-6 3 0,3-4 0,0 0 0,-3 4 0,3-3 0,0 2 0,-3-3 0,3 0 0,-4 0 0,4 0 0,-3 4 0,6-4 0,-6 8 0,7-8 0,-8 4 0,8-5 0,-8 0 0,8 0 0,-7 1 0,7-1 0,-8 4 0,8-2 0,-3 2 0,-1 1 0,4-4 0,-3 3 0,4-3 0,-5 4 0,4-4 0,-3 4 0,4-5 0,0 1 0,-5 4 0,4-4 0,-3 3 0,4-3 0,0-1 0,-5 5 0,4-4 0,-3 4 0,4-5 0,0 0 0,0 0 0,0 0 0,-4 0 0,2 0 0,-2 0 0,4-5 0,0 3 0,0-4 0,-4 6 0,3 0 0,-4-6 0,5 5 0,0-4 0,0 5 0,0 0 0,0 1 0,0-1 0,0 1 0,0 0 0,-4 4 0,3-4 0,-4 4 0,5-4 0,0 0 0,-4-1 0,3 1 0,-4-1 0,5 1 0,0-1 0,-4 1 0,3 0 0,-7-1 0,7 1 0,-7 0 0,7 0 0,-7 0 0,7-1 0,-7 5 0,7-4 0,-8 4 0,8-5 0,-8 0 0,4 0 0,-5 0 0,0 1 0,5-1 0,-3 0 0,2 0 0,0 0 0,-2 0 0,2 1 0,1-1 0,-4 4 0,3-2 0,1 2 0,-4 1 0,8-4 0,-8 8 0,4-8 0,-5 8 0,5-7 0,-4 7 0,8-8 0,-8 8 0,4-8 0,-5 4 0,1-4 0,0-1 0,-1 5 0,5-4 0,-4 4 0,3-1 0,-3-3 0,-1 4 0,0-5 0,0 5 0,0-4 0,0 3 0,0 1 0,0 0 0,1 1 0,-1 3 0,0-8 0,0 8 0,0-3 0,0-1 0,-6 4 0,5-3 0,-5-1 0,6 4 0,0-3 0,-6-1 0,5 3 0,-5-3 0,6 1 0,-6 2 0,5-2 0,-5 4 0,6-4 0,0 3 0,-6-4 0,5 1 0,-5 3 0,0-4 0,5 1 0,-5 3 0,6-8 0,-6 8 0,5-8 0,-5 8 0,6-3 0,-6-2 0,5 5 0,-5-9 0,6 9 0,0-3 0,0 4 0,0-4 0,0 2 0,0-2 0,0 4 0,0 0 0,0-4 0,1 3 0,-1-4 0,1 5 0,-1 0 0,0 0 0,0-4 0,1 3 0,-1-4 0,0 1 0,0 3 0,1-4 0,-1 5 0,1 0 0,-1-4 0,0 3 0,1-3 0,-1 4 0,0 0 0,0-4 0,0 3 0,1-3 0,-1 4 0,-6-6 0,4 5 0,-4-4 0,7 0 0,-1 4 0,0-3 0,-6 4 0,5 0 0,-5 0 0,6 0 0,0 0 0,-6 0 0,5 0 0,-5 0 0,6 0 0,-6 0 0,5 0 0,-5 0 0,0 0 0,5 0 0,-5 0 0,6 0 0,0 0 0,-6 0 0,5 0 0,-5 0 0,6 0 0,0 0 0,0 0 0,-6 0 0,5 0 0,-5 0 0,6 0 0,0 0 0,0 0 0,0 0 0,0 0 0,0 0 0,0 0 0,0 0 0,1 0 0,-1 0 0,0 0 0,0 0 0,0 0 0,0 0 0,-6 0 0,5 0 0,-5 0 0,6 0 0,-6 0 0,4 0 0,-4 0 0,1 5 0,3-4 0,-4 4 0,1-5 0,3 0 0,-3 0 0,5 5 0,0-4 0,0 3 0,-6-4 0,4 0 0,-4 5 0,7-4 0,-7 3 0,4-4 0,-4 0 0,6 0 0,0 4 0,-5-3 0,3 4 0,-4-5 0,6 0 0,-6 0 0,5 0 0,-5 4 0,0-3 0,5 4 0,-5-5 0,0 0 0,4 0 0,-3 4 0,5-3 0,-6 3 0,4-4 0,-4 0 0,1 0 0,3 5 0,-4-4 0,0 3 0,5-4 0,-11 5 0,11-4 0,-5 5 0,0-6 0,4 0 0,-10 5 0,11-4 0,-5 4 0,6 0 0,-6-4 0,5 3 0,-5-4 0,6 0 0,-6 0 0,4 4 0,-3-3 0,5 4 0,0-5 0,-6 0 0,4 0 0,-4 0 0,7 0 0,-1 4 0,-6-3 0,4 4 0,-4-5 0,1 0 0,3 0 0,-3 0 0,5 0 0,-6 0 0,4 0 0,-3 0 0,5 0 0,0 0 0,0 0 0,-6 5 0,4-4 0,-3 4 0,5-5 0,0 0 0,0 0 0,0 0 0,0 0 0,0 0 0,0 0 0,0 5 0,0-4 0,0 3 0,1-4 0,-7 0 0,4 0 0,-4 0 0,7 0 0,-1 0 0,-6 0 0,4 0 0,-4 0 0,6 0 0,1 0 0,-1 0 0,-6 0 0,4 0 0,-4 0 0,7 0 0,-7 0 0,4 0 0,-3 0 0,5 0 0,0 0 0,-6 0 0,5 0 0,-5 0 0,6 0 0,0 0 0,0 0 0,1 0 0,-1 0 0,-6 0 0,5 0 0,-5 0 0,6 0 0,-6 0 0,5 0 0,-5 0 0,6 0 0,-6 0 0,5 0 0,-5 0 0,0 0 0,5 0 0,-11 0 0,10 0 0,-4 0 0,1 0 0,3 0 0,-10 0 0,11-4 0,-5 3 0,6-4 0,-6 5 0,5-4 0,-5 3 0,6-4 0,-5 5 0,3-4 0,-4 3 0,7-3 0,-1 4 0,0-5 0,0 4 0,0-3 0,1-1 0,-1 4 0,0-3 0,1 4 0,-1 0 0,5-4 0,-4 3 0,4-4 0,-5 5 0,5-4 0,-4 3 0,3-4 0,-3 5 0,-1-4 0,1 3 0,-1-4 0,6 1 0,-5 3 0,4-4 0,-4 1 0,0 3 0,4-7 0,-3 7 0,3-6 0,-4 6 0,4-8 0,-3 8 0,3-7 0,-3 7 0,3-7 0,-3 7 0,3-7 0,-4 7 0,4-7 0,-3 7 0,7-7 0,-8 7 0,4-3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36:52.4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1699 4540 24575,'19'-4'0,"-1"3"0,-8-8 0,-1 3 0,1-4 0,6 0 0,-5 0 0,5-1 0,-6 1 0,6-1 0,-5 1 0,5-1 0,-7 1 0,1 5 0,0-4 0,0 4 0,-1-5 0,1 4 0,0-3 0,0 4 0,0-5 0,-1 4 0,1-2 0,0 2 0,0 1 0,-1-4 0,1 3 0,-4-4 0,2 1 0,-2 3 0,3-3 0,-3 4 0,3-5 0,-4 0 0,4 0 0,1 1 0,-5-1 0,4 0 0,-8 0 0,7 0 0,-2 1 0,4-7 0,-4 4 0,4-4 0,-4 0 0,-1 5 0,5-5 0,-4 0 0,4 5 0,-4-5 0,4 0 0,-4 4 0,4-4 0,-4 7 0,3-7 0,-3 4 0,4-4 0,-4 6 0,3-5 0,-8 3 0,9-4 0,-5 6 0,1 0 0,3-6 0,-3 5 0,4-4 0,-5 5 0,4 0 0,-8 0 0,7 5 0,-7-4 0,4 3 0,-1 1 0,-3-4 0,7 4 0,-7-5 0,7 1 0,-7 0 0,7-1 0,-3 1 0,1 0 0,2-1 0,-7 1 0,7-1 0,-7 0 0,3 1 0,1-1 0,-4 0 0,7 0 0,-7 0 0,8 1 0,-8-1 0,8 0 0,-8 0 0,8 0 0,-8 1 0,7-1 0,-6 1 0,2-1 0,0 0 0,-3 0 0,4 0 0,-5 0 0,4 1 0,-3-1 0,3 0 0,-4 0 0,0 1 0,0-1 0,0 1 0,4-1 0,-3 0 0,3 0 0,-4 0 0,0 0 0,0 0 0,0-6 0,0 5 0,5-5 0,-4 6 0,3 0 0,-4 0 0,0-5 0,0 3 0,0-4 0,0 6 0,4 1 0,-2-1 0,2 0 0,-4 0 0,0 1 0,0-1 0,0 0 0,0 1 0,0-1 0,0 1 0,0-1 0,0 0 0,0 1 0,0-1 0,0 1 0,0-1 0,0 0 0,0 1 0,0-1 0,0 1 0,0-1 0,0 1 0,0-1 0,0 0 0,0 0 0,0 0 0,0 1 0,0-1 0,0 0 0,-5 0 0,4 0 0,-7 0 0,6 1 0,-6-1 0,7 0 0,-8 0 0,8 0 0,-8 4 0,3-2 0,1 2 0,-4-4 0,8 0 0,-9-6 0,5 5 0,-2-5 0,-1 6 0,2 0 0,1-5 0,-4 3 0,3-3 0,-4 5 0,5 0 0,-5-6 0,5 5 0,-6-5 0,1 6 0,5-6 0,-4 5 0,3-5 0,-4 6 0,0-6 0,0 5 0,4-5 0,-3 6 0,3 0 0,-4-6 0,0 5 0,-1-4 0,2 5 0,3 0 0,-2 5 0,2-4 0,-4 4 0,5-5 0,-4 4 0,3-3 0,-3 4 0,-1-4 0,0-1 0,1 0 0,3 0 0,-2 5 0,2-4 0,-4 4 0,5-5 0,-4 4 0,3-3 0,1 4 0,-4-5 0,3 5 0,1-4 0,-4 3 0,4-3 0,-5-1 0,0 0 0,1 0 0,4 1 0,-4-1 0,8 0 0,-8 0 0,3 5 0,-3-4 0,3 4 0,-3-5 0,4 4 0,-1-3 0,-3 4 0,4-5 0,-5 4 0,5-2 0,-4 2 0,3-4 0,-3 0 0,-1 1 0,0-1 0,1 1 0,-1-1 0,0 0 0,0 0 0,5 0 0,-4 0 0,3 5 0,-4-10 0,4 8 0,-4-9 0,5 6 0,-5 0 0,0 0 0,0 0 0,5 0 0,-4 0 0,3-5 0,0 3 0,-4-4 0,5 6 0,0 1 0,-4-1 0,3 0 0,1 0 0,-4 4 0,8-2 0,-8 2 0,8-4 0,-8 5 0,8-4 0,-7 4 0,7-5 0,-8 4 0,8-3 0,-8 4 0,8-5 0,-8 0 0,3 0 0,1 1 0,-4-1 0,4 0 0,-5 0 0,0 1 0,1-1 0,3 0 0,-2 0 0,2 0 0,-4 1 0,1-1 0,-1 0 0,0 0 0,-1-6 0,1 5 0,-1-5 0,1 0 0,0 5 0,-7-6 0,5 7 0,-4-7 0,6 5 0,-1-3 0,-5-1 0,4 4 0,-4-4 0,7 6 0,-1 0 0,0 1 0,0-1 0,0 0 0,0 0 0,5 0 0,-4 0 0,3 0 0,-4 0 0,0 5 0,1-4 0,-1 3 0,4-4 0,-3 0 0,4 0 0,-5 5 0,4-4 0,-2 4 0,2-5 0,-4 0 0,0 0 0,1 0 0,-1 1 0,0-1 0,1 0 0,3 0 0,-3 0 0,4 1 0,-5-1 0,5 0 0,-4 0 0,3 0 0,-4 0 0,5 0 0,-4 0 0,3 0 0,1 0 0,-4 0 0,4 5 0,-5-4 0,4 4 0,-3-5 0,4 0 0,-5 0 0,5 0 0,-4 0 0,3 0 0,-4 1 0,1-1 0,-1 0 0,0 0 0,0 0 0,0 0 0,0 0 0,5 0 0,-5-5 0,-2 2 0,0-3 0,-4 5 0,11 2 0,-4-1 0,3 0 0,-4 0 0,0 0 0,0 0 0,1 0 0,-1 0 0,0 0 0,0 1 0,5-1 0,-4 0 0,3 0 0,-4 0 0,0 0 0,0 0 0,1 0 0,3 0 0,-3 5 0,4-4 0,-5 3 0,0-3 0,0-1 0,0 0 0,0 4 0,0-3 0,0 4 0,1-5 0,-1 0 0,0 0 0,0 5 0,0-4 0,4 3 0,-2-3 0,2-1 0,-4 0 0,0 0 0,0 4 0,1-2 0,-1 2 0,0-4 0,0 0 0,0 1 0,5-1 0,-4 0 0,3 0 0,-4 0 0,1 0 0,-1 0 0,0 1 0,0-1 0,5 0 0,-4 0 0,4 4 0,-5-2 0,4 2 0,-3-4 0,4 0 0,-5 0 0,0 1 0,0-1 0,1 0 0,-1 0 0,0 1 0,0-1 0,5 0 0,-4 0 0,4 0 0,-5 0 0,4 0 0,-3 5 0,8-4 0,-8 4 0,4-5 0,-1 0 0,-2 4 0,7-2 0,-8 2 0,3 1 0,1-4 0,0 3 0,1 1 0,3-4 0,-8 8 0,8-8 0,-8 8 0,8-8 0,-8 8 0,8-8 0,-7 4 0,7-5 0,-8 5 0,8-4 0,-8 8 0,8-7 0,-8 7 0,8-8 0,-8 8 0,8-8 0,-8 8 0,8-7 0,-8 7 0,8-8 0,-8 8 0,8-8 0,-7 8 0,7-7 0,-8 7 0,8-7 0,-7 7 0,7-8 0,-7 5 0,7-2 0,-2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37:57.7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300 1 24575,'-7'32'0,"6"-6"0,-9-1 0,3-3 0,-9-5 0,4 0 0,-4 5 0,10-11 0,-5 11 0,6-11 0,-7 11 0,2-11 0,4 11 0,-3-11 0,3 11 0,0-11 0,1 5 0,0-7 0,4 1 0,-3 0 0,0 0 0,2-1 0,-2 1 0,4 0 0,-4 0 0,3 0 0,-8-1 0,8 1 0,-3-1 0,0 1 0,-2-1 0,1 1 0,-5 6 0,9-5 0,-4 5 0,0-6 0,4-1 0,-3 1 0,4 0 0,-5-5 0,4 4 0,-3-4 0,4 4 0,0 0 0,0 0 0,0 0 0,0 0 0,-4 1 0,2 0 0,-2 0 0,4 0 0,0-1 0,0 1 0,-4 0 0,3 0 0,-4-1 0,5 1 0,0 0 0,0 0 0,-5 5 0,4-4 0,-5 5 0,6-6 0,0 0 0,-5 6 0,4-5 0,-4 11 0,5-5 0,0 6 0,-5-6 0,4 5 0,-3-5 0,4 0 0,0 5 0,0-11 0,0 11 0,0-10 0,-5 9 0,3-9 0,-3 10 0,5-11 0,0 11 0,0-11 0,0 11 0,0-11 0,0 11 0,0-11 0,0 5 0,0-6 0,0 5 0,0-3 0,0 3 0,0-5 0,0 0 0,0 0 0,0-1 0,0 1 0,0 0 0,0-1 0,0 1 0,0 0 0,0-1 0,0 1 0,0-1 0,0 1 0,0 0 0,4-1 0,-3 1 0,7-1 0,-7 0 0,7-4 0,-7 4 0,8-4 0,-8 5 0,7-5 0,-3 3 0,4-7 0,-3 8 0,2-8 0,-3 4 0,5-1 0,-1 1 0,1 0 0,-1 3 0,1-2 0,0-1 0,0 4 0,0-8 0,-1 8 0,1-8 0,0 7 0,-1-7 0,1 8 0,0-4 0,6 1 0,-5 3 0,11-3 0,-5 5 0,0-1 0,5 2 0,-5-7 0,6 5 0,1-3 0,-7 4 0,5-5 0,-5 3 0,6-2 0,-6-1 0,5 4 0,-11-8 0,5 7 0,-6-8 0,6 9 0,-5-9 0,5 8 0,-1-8 0,-3 4 0,3-1 0,-5-3 0,0 8 0,6-8 0,-5 3 0,5 1 0,-7-4 0,7 3 0,-5 0 0,5-2 0,0 2 0,-5 0 0,11-3 0,-5 9 0,7-9 0,-1 4 0,-6 0 0,5-4 0,-5 8 0,7-8 0,-1 4 0,0 1 0,0-5 0,1 4 0,-1-5 0,-6 4 0,5-3 0,-5 4 0,7 0 0,-1-4 0,0 4 0,0-5 0,-5 0 0,3 0 0,-4 5 0,1-3 0,3 3 0,-9-5 0,9 0 0,-9 4 0,9-3 0,-9 4 0,9-5 0,-9 0 0,9 0 0,-3 5 0,5-4 0,0 4 0,1-5 0,-1 0 0,0 0 0,1 0 0,-1 0 0,0 0 0,1 0 0,-1 0 0,0 0 0,-5 0 0,3 0 0,-9 0 0,3 0 0,-5 0 0,0 0 0,6 0 0,-5 0 0,5 0 0,0 0 0,-5 0 0,5 0 0,-7 0 0,1 0 0,0 0 0,0 0 0,-1 0 0,1 0 0,0 0 0,0 0 0,-1 0 0,1 0 0,0 0 0,-1 0 0,7 0 0,-5 0 0,5 0 0,-6 0 0,0 0 0,0 0 0,-1 0 0,7 0 0,-4 0 0,3 0 0,-5 0 0,0 0 0,0 0 0,-1 0 0,1 0 0,0 0 0,0 0 0,5 0 0,3 0 0,-1 0 0,5 0 0,-5 0 0,7 0 0,-7 0 0,5 0 0,-5 0 0,6 0 0,-6 0 0,5 0 0,-5 0 0,7 0 0,-1 0 0,0 0 0,0 0 0,1 0 0,-1 0 0,0 0 0,1 0 0,-1 0 0,-6 0 0,5 0 0,-4 0 0,5 0 0,0 0 0,1 0 0,-7 0 0,4 0 0,-3 0 0,-1 0 0,5 0 0,-5 0 0,1 0 0,3 0 0,-9 0 0,10 0 0,-11 0 0,11 0 0,-11 0 0,11 0 0,-11 0 0,5 0 0,-1 0 0,-3 0 0,3 0 0,-5 0 0,0 0 0,0 0 0,-1 0 0,1 0 0,0 0 0,0 0 0,-1 0 0,1 0 0,0 0 0,0 0 0,-1 0 0,1 0 0,0 0 0,6 0 0,-5 0 0,5 0 0,-7 0 0,1 0 0,0 0 0,6 0 0,-5 0 0,11 0 0,-11 0 0,11 0 0,-11 0 0,11 0 0,-5 0 0,7 0 0,-7 0 0,5 0 0,-5 0 0,6 0 0,1 0 0,-1 0 0,0 0 0,-5 0 0,3 0 0,-10 0 0,11 0 0,-11 0 0,11 0 0,-11 0 0,11 0 0,-11 0 0,11 0 0,-11 0 0,5 0 0,0 0 0,-5 0 0,11 0 0,-11 0 0,5 0 0,-1 0 0,-3 0 0,3 0 0,1 0 0,-5 0 0,11 0 0,-4 0 0,5 0 0,-6 0 0,5 0 0,-5 0 0,7 0 0,-1 0 0,-6 0 0,5 0 0,-5 0 0,7 0 0,-1 0 0,0 0 0,1 0 0,-1 0 0,0 0 0,-6 0 0,13 0 0,-11 0 0,12 0 0,-7-5 0,-1 4 0,0-4 0,0-1 0,1 5 0,-1-4 0,0 5 0,1-5 0,-1 3 0,0-8 0,8 9 0,-6-10 0,6 5 0,-7-1 0,6 2 0,-4 0 0,5 3 0,-8-3 0,0 0 0,1 4 0,-1-5 0,0 1 0,-5 4 0,4-4 0,-11 5 0,5-5 0,-1 4 0,-3-3 0,10 4 0,-11-5 0,11 4 0,-5-3 0,6-1 0,1 3 0,-1-8 0,-6 9 0,5-5 0,-11 2 0,11 3 0,-11-3 0,11-2 0,-5 5 0,1-9 0,3 9 0,-3-8 0,5 7 0,0-8 0,1 3 0,-1-4 0,0 4 0,1-3 0,-7 4 0,-1 0 0,-7 1 0,1 1 0,0 3 0,-1-3 0,-4 0 0,3 3 0,-3-3 0,5 4 0,0-5 0,-1 4 0,1-3 0,0-1 0,0 4 0,-1-3 0,1 4 0,-4-5 0,2 4 0,-2-3 0,3-1 0,1 4 0,0-3 0,0 4 0,-1 0 0,1 0 0,-1-4 0,1 2 0,-1-2 0,1 0 0,0 3 0,0-4 0,-1 1 0,1 3 0,0-4 0,0 5 0,-1 0 0,0 0 0,0 0 0,-5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44:25.9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138 0 24575,'0'53'0,"0"-3"0,-5-17 0,4 5 0,-15-13 0,13 6 0,-7-8 0,10-6 0,-5-1 0,4 0 0,-3-5 0,4 5 0,-4-6 0,2-1 0,-2 1 0,4-1 0,0 1 0,0-1 0,0 1 0,-4-1 0,3 0 0,-3 0 0,4-1 0,0 1 0,0 0 0,0 0 0,-4-5 0,3 5 0,-4-4 0,1 4 0,3 0 0,-7 0 0,7 0 0,-3 0 0,0-4 0,3 3 0,-4-3 0,1 4 0,3 0 0,-3 0 0,1 0 0,2 0 0,-3 0 0,4 0 0,0 0 0,0 0 0,-4 0 0,3 1 0,-3-1 0,4 0 0,0 0 0,0 0 0,-4-4 0,3 2 0,-3-2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44:28.2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 0 24575,'0'40'0,"0"-14"0,0 12 0,0-19 0,0 12 0,0-14 0,0 5 0,0-5 0,0 1 0,0-3 0,0 1 0,0-5 0,0 11 0,0-5 0,0 1 0,0-3 0,0 1 0,0-5 0,0 5 0,0-6 0,0 0 0,0-1 0,0 1 0,0 0 0,0 0 0,0-1 0,0 1 0,0 0 0,-4-1 0,3 0 0,-4 1 0,2-2 0,2-3 0,-3-1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3:44:38.89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24575,'0'27'0,"0"1"0,0-3 0,0-6 0,0 11 0,0-13 0,0 0 0,0 5 0,0-11 0,0 11 0,0-11 0,0 4 0,0-5 0,0 6 0,0-5 0,0 5 0,0-6 0,0 0 0,0-1 0,0 1 0,0 0 0,0 0 0,0 0 0,0-1 0,0 1 0,0-1 0,0 0 0,0 0 0,0 0 0,0 0 0,0-1 0,0 1 0,0-1 0,0 0 0,0-3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D94B953B-845D-4DE8-A66D-661AF37D9AFC}" type="datetimeFigureOut">
              <a:rPr lang="zh-CN" altLang="en-US"/>
              <a:pPr>
                <a:defRPr/>
              </a:pPr>
              <a:t>2024/8/10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DE6574-9F1F-4C27-A420-92E929B108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964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commsmat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3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855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990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61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054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377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437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回顾这个问题，我们会发现：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33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027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研究图结构的意义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48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研究图结构的意义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5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663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研究图结构的意义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700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35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59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42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619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004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62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199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788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11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732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11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006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37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458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25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365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195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几位学者将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用于分立电路设计（</a:t>
            </a:r>
            <a:r>
              <a:rPr lang="en" altLang="zh-CN" dirty="0"/>
              <a:t>designing distributed circuits</a:t>
            </a:r>
            <a:r>
              <a:rPr lang="zh-CN" altLang="en-US" dirty="0"/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的研究论文。该研究以比较直观的形式将分立电路映射到图结构，并以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来仿真器件间的电磁耦合。相信对于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在工程实践中的应用有启发作用。上图表示  正向模型。 步骤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将电路的几何形状映射到图形； 步骤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进行图编码； 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步生成原始电路的全局表示，最后第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步预测该电路的复数值传递函数。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Zhang, Guo, Hao He, and Dina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Katabi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"Circuit-GNN: Graph neural networks for distributed circuit design." 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Conference on Machine Learning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PMLR, 2019.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4115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05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60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2286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4647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图</a:t>
            </a:r>
            <a:r>
              <a:rPr lang="zh-CN" altLang="en-US" dirty="0"/>
              <a:t>：</a:t>
            </a:r>
            <a:r>
              <a:rPr lang="en-US" dirty="0"/>
              <a:t> Schematic depiction of the message passing operation for molecules and crystalline materials.</a:t>
            </a:r>
          </a:p>
          <a:p>
            <a:r>
              <a:rPr lang="en-US" dirty="0"/>
              <a:t>From “Graph neural networks for materials science and chemistry”, </a:t>
            </a:r>
            <a:r>
              <a:rPr lang="en-US" b="0" i="1" dirty="0">
                <a:solidFill>
                  <a:srgbClr val="006699"/>
                </a:solidFill>
                <a:effectLst/>
                <a:latin typeface="-apple-system"/>
                <a:hlinkClick r:id="rId3"/>
              </a:rPr>
              <a:t>Communications Materials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9626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11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0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02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437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241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986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14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858473" y="2996952"/>
            <a:ext cx="6019800" cy="1656184"/>
          </a:xfrm>
        </p:spPr>
        <p:txBody>
          <a:bodyPr/>
          <a:lstStyle>
            <a:lvl1pPr algn="ctr">
              <a:defRPr sz="3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4506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14313" y="115888"/>
            <a:ext cx="8572500" cy="64563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7376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601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9121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412875"/>
            <a:ext cx="8229600" cy="475297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5216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25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432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400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796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5875" y="115888"/>
            <a:ext cx="7215188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431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76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149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23938" y="284163"/>
            <a:ext cx="7215187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539875"/>
            <a:ext cx="85725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8532813" y="6546850"/>
            <a:ext cx="7620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519FEAF4-E7F3-47F3-9FA8-92F000B03308}" type="slidenum">
              <a:rPr lang="en-US" altLang="zh-CN" sz="1600" b="0" smtClean="0">
                <a:solidFill>
                  <a:schemeClr val="bg2"/>
                </a:solidFill>
                <a:latin typeface="Arial Black" panose="020B0A04020102020204" pitchFamily="34" charset="0"/>
              </a:rPr>
              <a:pPr algn="ctr" eaLnBrk="1" hangingPunct="1">
                <a:defRPr/>
              </a:pPr>
              <a:t>‹#›</a:t>
            </a:fld>
            <a:endParaRPr lang="en-US" altLang="zh-CN" sz="1600" b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0193" y="980728"/>
            <a:ext cx="7720279" cy="45719"/>
          </a:xfrm>
          <a:prstGeom prst="rect">
            <a:avLst/>
          </a:prstGeom>
          <a:solidFill>
            <a:srgbClr val="02367B"/>
          </a:solidFill>
          <a:ln>
            <a:solidFill>
              <a:sysClr val="windowText" lastClr="000000">
                <a:lumMod val="95000"/>
                <a:lumOff val="5000"/>
              </a:sys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1036" name="Picture 12" descr="http://upload.univs.cn/2012/1012/1350027363463.jp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4" y="312900"/>
            <a:ext cx="688480" cy="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317" r:id="rId1"/>
    <p:sldLayoutId id="2147488308" r:id="rId2"/>
    <p:sldLayoutId id="2147488309" r:id="rId3"/>
    <p:sldLayoutId id="2147488310" r:id="rId4"/>
    <p:sldLayoutId id="2147488311" r:id="rId5"/>
    <p:sldLayoutId id="2147488312" r:id="rId6"/>
    <p:sldLayoutId id="2147488313" r:id="rId7"/>
    <p:sldLayoutId id="2147488314" r:id="rId8"/>
    <p:sldLayoutId id="2147488315" r:id="rId9"/>
    <p:sldLayoutId id="2147488316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2407B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D94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黑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黑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黑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黑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2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customXml" Target="../ink/ink1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0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3.gif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3.xml"/><Relationship Id="rId7" Type="http://schemas.openxmlformats.org/officeDocument/2006/relationships/image" Target="../media/image7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2.png"/><Relationship Id="rId4" Type="http://schemas.openxmlformats.org/officeDocument/2006/relationships/tags" Target="../tags/tag4.xml"/><Relationship Id="rId9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image" Target="../media/image98.png"/><Relationship Id="rId7" Type="http://schemas.openxmlformats.org/officeDocument/2006/relationships/image" Target="../media/image9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5" Type="http://schemas.openxmlformats.org/officeDocument/2006/relationships/image" Target="../media/image940.png"/><Relationship Id="rId4" Type="http://schemas.openxmlformats.org/officeDocument/2006/relationships/image" Target="../media/image9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310.png"/><Relationship Id="rId3" Type="http://schemas.openxmlformats.org/officeDocument/2006/relationships/image" Target="../media/image106.gif"/><Relationship Id="rId7" Type="http://schemas.openxmlformats.org/officeDocument/2006/relationships/image" Target="../media/image111.png"/><Relationship Id="rId12" Type="http://schemas.openxmlformats.org/officeDocument/2006/relationships/image" Target="../media/image300.png"/><Relationship Id="rId2" Type="http://schemas.openxmlformats.org/officeDocument/2006/relationships/image" Target="../media/image201.png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290.png"/><Relationship Id="rId5" Type="http://schemas.openxmlformats.org/officeDocument/2006/relationships/image" Target="../media/image108.png"/><Relationship Id="rId15" Type="http://schemas.openxmlformats.org/officeDocument/2006/relationships/image" Target="../media/image330.png"/><Relationship Id="rId10" Type="http://schemas.openxmlformats.org/officeDocument/2006/relationships/image" Target="../media/image114.png"/><Relationship Id="rId4" Type="http://schemas.openxmlformats.org/officeDocument/2006/relationships/image" Target="../media/image107.gif"/><Relationship Id="rId9" Type="http://schemas.openxmlformats.org/officeDocument/2006/relationships/image" Target="../media/image113.png"/><Relationship Id="rId1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gif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7.png"/><Relationship Id="rId26" Type="http://schemas.openxmlformats.org/officeDocument/2006/relationships/image" Target="../media/image146.png"/><Relationship Id="rId3" Type="http://schemas.openxmlformats.org/officeDocument/2006/relationships/image" Target="../media/image121.png"/><Relationship Id="rId21" Type="http://schemas.openxmlformats.org/officeDocument/2006/relationships/image" Target="../media/image140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6.png"/><Relationship Id="rId25" Type="http://schemas.openxmlformats.org/officeDocument/2006/relationships/image" Target="../media/image145.png"/><Relationship Id="rId2" Type="http://schemas.openxmlformats.org/officeDocument/2006/relationships/image" Target="../media/image120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144.png"/><Relationship Id="rId5" Type="http://schemas.openxmlformats.org/officeDocument/2006/relationships/image" Target="../media/image123.png"/><Relationship Id="rId15" Type="http://schemas.openxmlformats.org/officeDocument/2006/relationships/image" Target="../media/image134.png"/><Relationship Id="rId23" Type="http://schemas.openxmlformats.org/officeDocument/2006/relationships/image" Target="../media/image143.png"/><Relationship Id="rId10" Type="http://schemas.openxmlformats.org/officeDocument/2006/relationships/image" Target="../media/image128.png"/><Relationship Id="rId19" Type="http://schemas.openxmlformats.org/officeDocument/2006/relationships/image" Target="../media/image13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1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0.png"/><Relationship Id="rId21" Type="http://schemas.openxmlformats.org/officeDocument/2006/relationships/image" Target="../media/image133.png"/><Relationship Id="rId7" Type="http://schemas.openxmlformats.org/officeDocument/2006/relationships/image" Target="../media/image64.png"/><Relationship Id="rId12" Type="http://schemas.openxmlformats.org/officeDocument/2006/relationships/customXml" Target="../ink/ink5.xml"/><Relationship Id="rId17" Type="http://schemas.openxmlformats.org/officeDocument/2006/relationships/image" Target="../media/image110.png"/><Relationship Id="rId25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10.png"/><Relationship Id="rId24" Type="http://schemas.openxmlformats.org/officeDocument/2006/relationships/customXml" Target="../ink/ink11.xml"/><Relationship Id="rId5" Type="http://schemas.openxmlformats.org/officeDocument/2006/relationships/image" Target="../media/image52.png"/><Relationship Id="rId15" Type="http://schemas.openxmlformats.org/officeDocument/2006/relationships/image" Target="../media/image1010.png"/><Relationship Id="rId23" Type="http://schemas.openxmlformats.org/officeDocument/2006/relationships/image" Target="../media/image142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210.png"/><Relationship Id="rId4" Type="http://schemas.openxmlformats.org/officeDocument/2006/relationships/customXml" Target="../ink/ink1.xml"/><Relationship Id="rId9" Type="http://schemas.openxmlformats.org/officeDocument/2006/relationships/image" Target="../media/image7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6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3" descr="ppt_header2.jpg">
            <a:extLst>
              <a:ext uri="{FF2B5EF4-FFF2-40B4-BE49-F238E27FC236}">
                <a16:creationId xmlns:a16="http://schemas.microsoft.com/office/drawing/2014/main" id="{E5C77243-5926-E84F-897F-543467E8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484313"/>
            <a:ext cx="10044113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7ABDECD3-43FF-014D-93C9-3C727D9CE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70943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400" kern="0" dirty="0">
                <a:solidFill>
                  <a:schemeClr val="bg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图机器学习</a:t>
            </a:r>
            <a:endParaRPr lang="zh-CN" sz="4400" kern="0" dirty="0">
              <a:solidFill>
                <a:schemeClr val="bg1"/>
              </a:solidFill>
              <a:effectLst/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副标题 2">
            <a:extLst>
              <a:ext uri="{FF2B5EF4-FFF2-40B4-BE49-F238E27FC236}">
                <a16:creationId xmlns:a16="http://schemas.microsoft.com/office/drawing/2014/main" id="{6F1EAB8D-DB7C-4C46-B7D1-81EB88655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219" y="4005064"/>
            <a:ext cx="3141562" cy="72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zh-CN" altLang="en-US" sz="3000" kern="0" dirty="0">
                <a:solidFill>
                  <a:schemeClr val="accent1">
                    <a:lumMod val="2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魏哲巍 教授</a:t>
            </a:r>
            <a:endParaRPr lang="en-US" altLang="zh-CN" sz="3000" kern="0" dirty="0">
              <a:solidFill>
                <a:schemeClr val="accent1">
                  <a:lumMod val="2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5" name="图片 14" descr="ruclogo.jpg">
            <a:extLst>
              <a:ext uri="{FF2B5EF4-FFF2-40B4-BE49-F238E27FC236}">
                <a16:creationId xmlns:a16="http://schemas.microsoft.com/office/drawing/2014/main" id="{9359ADB4-A18A-1442-AACE-B7F5C68CD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144426"/>
            <a:ext cx="3408727" cy="81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副标题 2">
            <a:extLst>
              <a:ext uri="{FF2B5EF4-FFF2-40B4-BE49-F238E27FC236}">
                <a16:creationId xmlns:a16="http://schemas.microsoft.com/office/drawing/2014/main" id="{112A9148-9F2B-BB4C-9BF3-8E7364287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5566" y="4763030"/>
            <a:ext cx="3140610" cy="72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zh-CN" altLang="en-US" sz="3000" kern="0" dirty="0">
                <a:solidFill>
                  <a:schemeClr val="accent1">
                    <a:lumMod val="2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中国人民大学</a:t>
            </a:r>
            <a:endParaRPr lang="en-US" altLang="zh-CN" sz="3000" kern="0" dirty="0">
              <a:solidFill>
                <a:schemeClr val="accent1">
                  <a:lumMod val="2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8F6318-514F-A946-85D5-A8956FF02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88" y="176494"/>
            <a:ext cx="3968933" cy="7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3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>
              <a:spcBef>
                <a:spcPts val="1272"/>
              </a:spcBef>
            </a:pPr>
            <a:r>
              <a:rPr lang="en-US" sz="2800"/>
              <a:t>哥尼斯堡</a:t>
            </a:r>
            <a:r>
              <a:rPr lang="zh-CN" altLang="en-US" sz="2800"/>
              <a:t>：</a:t>
            </a:r>
            <a:r>
              <a:rPr lang="en-US" altLang="zh-CN" sz="2800"/>
              <a:t>1735</a:t>
            </a:r>
            <a:r>
              <a:rPr lang="zh-CN" altLang="en-US" sz="2800"/>
              <a:t>年东普鲁士的首都，在二战期间被苏联红军占领，</a:t>
            </a:r>
            <a:r>
              <a:rPr lang="en-US" altLang="zh-CN" sz="2800"/>
              <a:t>1946</a:t>
            </a:r>
            <a:r>
              <a:rPr lang="zh-CN" altLang="en-US" sz="2800"/>
              <a:t>年更名为加里宁格勒。</a:t>
            </a:r>
            <a:endParaRPr lang="en-US" altLang="zh-CN" sz="2800"/>
          </a:p>
          <a:p>
            <a:pPr>
              <a:spcBef>
                <a:spcPts val="1272"/>
              </a:spcBef>
            </a:pPr>
            <a:r>
              <a:rPr lang="zh-CN" altLang="en-US" sz="2800"/>
              <a:t>繁华的商业城市，水系交通发达。</a:t>
            </a:r>
            <a:endParaRPr lang="en-US" altLang="zh-CN" sz="2800"/>
          </a:p>
          <a:p>
            <a:pPr>
              <a:spcBef>
                <a:spcPts val="1272"/>
              </a:spcBef>
            </a:pPr>
            <a:r>
              <a:rPr lang="zh-CN" altLang="en-US" sz="2800"/>
              <a:t>能否找到一条不重复的路线依次经过这</a:t>
            </a:r>
            <a:r>
              <a:rPr lang="en-US" altLang="zh-CN" sz="2800"/>
              <a:t>7</a:t>
            </a:r>
            <a:r>
              <a:rPr lang="zh-CN" altLang="en-US" sz="2800"/>
              <a:t>座桥？</a:t>
            </a:r>
            <a:endParaRPr lang="en-US" altLang="zh-CN" sz="2800"/>
          </a:p>
          <a:p>
            <a:endParaRPr lang="en-US" sz="2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4B93AA9A-5788-EE42-A4C8-F5A1ABBC6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41"/>
          <a:stretch/>
        </p:blipFill>
        <p:spPr>
          <a:xfrm>
            <a:off x="511415" y="3284984"/>
            <a:ext cx="81211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9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1372EAF8-0D4D-D545-9565-801331331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41"/>
          <a:stretch/>
        </p:blipFill>
        <p:spPr>
          <a:xfrm>
            <a:off x="1979712" y="2538512"/>
            <a:ext cx="4968552" cy="211462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>
              <a:spcBef>
                <a:spcPts val="1272"/>
              </a:spcBef>
            </a:pPr>
            <a:r>
              <a:rPr lang="zh-CN" altLang="en-US" sz="2800"/>
              <a:t>数学家欧拉首次使用图结构表示该河流网络：</a:t>
            </a:r>
            <a:endParaRPr lang="en-US" altLang="zh-CN" sz="2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</p:spTree>
    <p:extLst>
      <p:ext uri="{BB962C8B-B14F-4D97-AF65-F5344CB8AC3E}">
        <p14:creationId xmlns:p14="http://schemas.microsoft.com/office/powerpoint/2010/main" val="173406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1372EAF8-0D4D-D545-9565-801331331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41"/>
          <a:stretch/>
        </p:blipFill>
        <p:spPr>
          <a:xfrm>
            <a:off x="1979712" y="2538512"/>
            <a:ext cx="4968552" cy="211462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>
              <a:spcBef>
                <a:spcPts val="1272"/>
              </a:spcBef>
            </a:pPr>
            <a:r>
              <a:rPr lang="zh-CN" altLang="en-US" sz="2800"/>
              <a:t>数学家欧拉首次使用图结构表示该河流网络：</a:t>
            </a:r>
            <a:endParaRPr lang="en-US" altLang="zh-CN" sz="2800"/>
          </a:p>
          <a:p>
            <a:pPr lvl="1">
              <a:spcBef>
                <a:spcPts val="672"/>
              </a:spcBef>
            </a:pPr>
            <a:r>
              <a:rPr lang="zh-CN" altLang="en-US" sz="2400"/>
              <a:t>用</a:t>
            </a:r>
            <a:r>
              <a:rPr lang="en-US" altLang="zh-CN" sz="2400"/>
              <a:t>A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zh-CN" altLang="en-US" sz="2400"/>
              <a:t>、</a:t>
            </a:r>
            <a:r>
              <a:rPr lang="en-US" altLang="zh-CN" sz="2400"/>
              <a:t>C</a:t>
            </a:r>
            <a:r>
              <a:rPr lang="zh-CN" altLang="en-US" sz="2400"/>
              <a:t>、</a:t>
            </a:r>
            <a:r>
              <a:rPr lang="en-US" altLang="zh-CN" sz="2400"/>
              <a:t>D</a:t>
            </a:r>
            <a:r>
              <a:rPr lang="zh-CN" altLang="en-US" sz="2400"/>
              <a:t>四个节点表示四块陆地；</a:t>
            </a:r>
            <a:endParaRPr lang="en-US" altLang="zh-CN" sz="2400"/>
          </a:p>
          <a:p>
            <a:pPr lvl="1">
              <a:spcBef>
                <a:spcPts val="672"/>
              </a:spcBef>
            </a:pPr>
            <a:r>
              <a:rPr lang="en-US" sz="2400"/>
              <a:t>如果两块陆地之间有桥相连</a:t>
            </a:r>
            <a:r>
              <a:rPr lang="zh-CN" altLang="en-US" sz="2400"/>
              <a:t>，则在对应陆地节点之间连一条线。</a:t>
            </a:r>
            <a:endParaRPr 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</p:spTree>
    <p:extLst>
      <p:ext uri="{BB962C8B-B14F-4D97-AF65-F5344CB8AC3E}">
        <p14:creationId xmlns:p14="http://schemas.microsoft.com/office/powerpoint/2010/main" val="238881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1372EAF8-0D4D-D545-9565-801331331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41"/>
          <a:stretch/>
        </p:blipFill>
        <p:spPr>
          <a:xfrm>
            <a:off x="1979712" y="2538512"/>
            <a:ext cx="4968552" cy="211462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>
              <a:spcBef>
                <a:spcPts val="1272"/>
              </a:spcBef>
            </a:pPr>
            <a:r>
              <a:rPr lang="zh-CN" altLang="en-US" sz="2800"/>
              <a:t>数学家欧拉首次使用图结构表示该河流网络：</a:t>
            </a:r>
            <a:endParaRPr lang="en-US" altLang="zh-CN" sz="2800"/>
          </a:p>
          <a:p>
            <a:pPr lvl="1">
              <a:spcBef>
                <a:spcPts val="672"/>
              </a:spcBef>
            </a:pPr>
            <a:r>
              <a:rPr lang="zh-CN" altLang="en-US" sz="2400"/>
              <a:t>用</a:t>
            </a:r>
            <a:r>
              <a:rPr lang="en-US" altLang="zh-CN" sz="2400"/>
              <a:t>A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zh-CN" altLang="en-US" sz="2400"/>
              <a:t>、</a:t>
            </a:r>
            <a:r>
              <a:rPr lang="en-US" altLang="zh-CN" sz="2400"/>
              <a:t>C</a:t>
            </a:r>
            <a:r>
              <a:rPr lang="zh-CN" altLang="en-US" sz="2400"/>
              <a:t>、</a:t>
            </a:r>
            <a:r>
              <a:rPr lang="en-US" altLang="zh-CN" sz="2400"/>
              <a:t>D</a:t>
            </a:r>
            <a:r>
              <a:rPr lang="zh-CN" altLang="en-US" sz="2400"/>
              <a:t>四个节点表示四块陆地；</a:t>
            </a:r>
            <a:endParaRPr lang="en-US" altLang="zh-CN" sz="2400"/>
          </a:p>
          <a:p>
            <a:pPr lvl="1">
              <a:spcBef>
                <a:spcPts val="672"/>
              </a:spcBef>
            </a:pPr>
            <a:r>
              <a:rPr lang="en-US" sz="2400"/>
              <a:t>如果两块陆地之间有桥相连</a:t>
            </a:r>
            <a:r>
              <a:rPr lang="zh-CN" altLang="en-US" sz="2400"/>
              <a:t>，则在对应陆地节点之间连一条线。</a:t>
            </a:r>
            <a:endParaRPr 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18620EF-12E1-414F-9ABF-1C95933943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581128"/>
            <a:ext cx="4968552" cy="2231509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09AB0033-AE9D-3C49-8A48-F17A4144E581}"/>
              </a:ext>
            </a:extLst>
          </p:cNvPr>
          <p:cNvSpPr/>
          <p:nvPr/>
        </p:nvSpPr>
        <p:spPr>
          <a:xfrm>
            <a:off x="2483768" y="4653136"/>
            <a:ext cx="216024" cy="50405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9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18620EF-12E1-414F-9ABF-1C9593394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37" y="3953352"/>
            <a:ext cx="6467325" cy="290464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>
              <a:spcBef>
                <a:spcPts val="672"/>
              </a:spcBef>
            </a:pPr>
            <a:r>
              <a:rPr lang="en-US" sz="2800"/>
              <a:t>欧拉发现</a:t>
            </a:r>
            <a:r>
              <a:rPr lang="zh-CN" altLang="en-US" sz="2800"/>
              <a:t>：</a:t>
            </a:r>
            <a:r>
              <a:rPr lang="en-US" sz="2800"/>
              <a:t>如果存在一条行走路线可以依次经过所有的桥梁</a:t>
            </a:r>
            <a:r>
              <a:rPr lang="zh-CN" altLang="en-US" sz="2800"/>
              <a:t>，则对于有</a:t>
            </a:r>
            <a:r>
              <a:rPr lang="en-US" altLang="zh-CN" sz="2800"/>
              <a:t>奇数条连边</a:t>
            </a:r>
            <a:r>
              <a:rPr lang="zh-CN" altLang="en-US" sz="2800"/>
              <a:t>的</a:t>
            </a:r>
            <a:r>
              <a:rPr lang="en-US" sz="2800"/>
              <a:t>陆地节点</a:t>
            </a:r>
            <a:r>
              <a:rPr lang="zh-CN" altLang="en-US" sz="2800"/>
              <a:t>，其要么是该路线的起点，要么是终点。</a:t>
            </a:r>
            <a:endParaRPr lang="en-US" altLang="zh-CN" sz="2800"/>
          </a:p>
          <a:p>
            <a:pPr>
              <a:spcBef>
                <a:spcPts val="672"/>
              </a:spcBef>
            </a:pPr>
            <a:endParaRPr 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</p:spTree>
    <p:extLst>
      <p:ext uri="{BB962C8B-B14F-4D97-AF65-F5344CB8AC3E}">
        <p14:creationId xmlns:p14="http://schemas.microsoft.com/office/powerpoint/2010/main" val="848817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18620EF-12E1-414F-9ABF-1C9593394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37" y="3953352"/>
            <a:ext cx="6467325" cy="290464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>
              <a:spcBef>
                <a:spcPts val="672"/>
              </a:spcBef>
            </a:pPr>
            <a:r>
              <a:rPr lang="en-US" sz="2800"/>
              <a:t>欧拉发现</a:t>
            </a:r>
            <a:r>
              <a:rPr lang="zh-CN" altLang="en-US" sz="2800"/>
              <a:t>：</a:t>
            </a:r>
            <a:r>
              <a:rPr lang="en-US" sz="2800"/>
              <a:t>如果存在一条行走路线可以依次经过所有的桥梁</a:t>
            </a:r>
            <a:r>
              <a:rPr lang="zh-CN" altLang="en-US" sz="2800"/>
              <a:t>，则对于有</a:t>
            </a:r>
            <a:r>
              <a:rPr lang="en-US" altLang="zh-CN" sz="2800"/>
              <a:t>奇数条连边</a:t>
            </a:r>
            <a:r>
              <a:rPr lang="zh-CN" altLang="en-US" sz="2800"/>
              <a:t>的</a:t>
            </a:r>
            <a:r>
              <a:rPr lang="en-US" sz="2800"/>
              <a:t>陆地节点</a:t>
            </a:r>
            <a:r>
              <a:rPr lang="zh-CN" altLang="en-US" sz="2800"/>
              <a:t>，其要么是该路线的起点，要么是终点。</a:t>
            </a:r>
            <a:endParaRPr lang="en-US" altLang="zh-CN" sz="2800"/>
          </a:p>
          <a:p>
            <a:pPr>
              <a:spcBef>
                <a:spcPts val="672"/>
              </a:spcBef>
            </a:pPr>
            <a:r>
              <a:rPr lang="zh-CN" altLang="en-US" sz="2800"/>
              <a:t>但是，在哥尼斯堡的七座桥中，四块陆地节点的连边数均为奇数。</a:t>
            </a:r>
            <a:endParaRPr lang="en-US" altLang="zh-CN" sz="2800"/>
          </a:p>
          <a:p>
            <a:pPr lvl="1">
              <a:spcBef>
                <a:spcPts val="672"/>
              </a:spcBef>
            </a:pPr>
            <a:r>
              <a:rPr lang="zh-CN" altLang="en-US" sz="2400"/>
              <a:t>因此，不存在不重复绕行</a:t>
            </a:r>
            <a:r>
              <a:rPr lang="en-US" altLang="zh-CN" sz="2400"/>
              <a:t>7</a:t>
            </a:r>
            <a:r>
              <a:rPr lang="zh-CN" altLang="en-US" sz="2400"/>
              <a:t>座桥的路径！</a:t>
            </a:r>
            <a:endParaRPr 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</p:spTree>
    <p:extLst>
      <p:ext uri="{BB962C8B-B14F-4D97-AF65-F5344CB8AC3E}">
        <p14:creationId xmlns:p14="http://schemas.microsoft.com/office/powerpoint/2010/main" val="906052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CFE79DF6-8EDB-DF43-BF24-B38C7CA264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41"/>
          <a:stretch/>
        </p:blipFill>
        <p:spPr>
          <a:xfrm>
            <a:off x="2087724" y="2560439"/>
            <a:ext cx="4968552" cy="211462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5328592"/>
          </a:xfrm>
        </p:spPr>
        <p:txBody>
          <a:bodyPr/>
          <a:lstStyle/>
          <a:p>
            <a:pPr>
              <a:spcBef>
                <a:spcPts val="672"/>
              </a:spcBef>
            </a:pPr>
            <a:r>
              <a:rPr lang="zh-CN" altLang="en-US" sz="2800"/>
              <a:t>后来，哥尼斯堡的人们在节点</a:t>
            </a:r>
            <a:r>
              <a:rPr lang="en-US" altLang="zh-CN" sz="2800"/>
              <a:t>B</a:t>
            </a:r>
            <a:r>
              <a:rPr lang="zh-CN" altLang="en-US" sz="2800"/>
              <a:t>、</a:t>
            </a:r>
            <a:r>
              <a:rPr lang="en-US" altLang="zh-CN" sz="2800"/>
              <a:t>C</a:t>
            </a:r>
            <a:r>
              <a:rPr lang="zh-CN" altLang="en-US" sz="2800"/>
              <a:t>之间又新建了一座桥。</a:t>
            </a:r>
            <a:endParaRPr lang="en-US" altLang="zh-CN" sz="2800"/>
          </a:p>
          <a:p>
            <a:pPr>
              <a:spcBef>
                <a:spcPts val="672"/>
              </a:spcBef>
            </a:pPr>
            <a:r>
              <a:rPr lang="zh-CN" altLang="en-US" sz="2800"/>
              <a:t>有奇数条连边的节点数变成了</a:t>
            </a:r>
            <a:r>
              <a:rPr lang="en-US" altLang="zh-CN" sz="2800"/>
              <a:t>2</a:t>
            </a:r>
            <a:r>
              <a:rPr lang="zh-CN" altLang="en-US" sz="2800"/>
              <a:t>个（</a:t>
            </a:r>
            <a:r>
              <a:rPr lang="en-US" altLang="zh-CN" sz="2800"/>
              <a:t>A</a:t>
            </a:r>
            <a:r>
              <a:rPr lang="zh-CN" altLang="en-US" sz="2800"/>
              <a:t>和</a:t>
            </a:r>
            <a:r>
              <a:rPr lang="en-US" altLang="zh-CN" sz="2800"/>
              <a:t>D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17910B2-CE4E-4346-AEE6-73B8F456AC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24" y="4603055"/>
            <a:ext cx="4968552" cy="2231509"/>
          </a:xfrm>
          <a:prstGeom prst="rect">
            <a:avLst/>
          </a:prstGeom>
        </p:spPr>
      </p:pic>
      <p:sp>
        <p:nvSpPr>
          <p:cNvPr id="8" name="下箭头 7">
            <a:extLst>
              <a:ext uri="{FF2B5EF4-FFF2-40B4-BE49-F238E27FC236}">
                <a16:creationId xmlns:a16="http://schemas.microsoft.com/office/drawing/2014/main" id="{E0B77CFC-DC55-8649-8236-B6F9B7B9F7AB}"/>
              </a:ext>
            </a:extLst>
          </p:cNvPr>
          <p:cNvSpPr/>
          <p:nvPr/>
        </p:nvSpPr>
        <p:spPr>
          <a:xfrm>
            <a:off x="2591780" y="4675063"/>
            <a:ext cx="216024" cy="50405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弧 8">
            <a:extLst>
              <a:ext uri="{FF2B5EF4-FFF2-40B4-BE49-F238E27FC236}">
                <a16:creationId xmlns:a16="http://schemas.microsoft.com/office/drawing/2014/main" id="{404FB0B7-404D-494A-A314-984F3D12F8DA}"/>
              </a:ext>
            </a:extLst>
          </p:cNvPr>
          <p:cNvSpPr/>
          <p:nvPr/>
        </p:nvSpPr>
        <p:spPr>
          <a:xfrm rot="13314246">
            <a:off x="3971512" y="4641476"/>
            <a:ext cx="1843918" cy="2031987"/>
          </a:xfrm>
          <a:prstGeom prst="arc">
            <a:avLst>
              <a:gd name="adj1" fmla="val 16101198"/>
              <a:gd name="adj2" fmla="val 153047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96BE382-2BDF-9747-8B1B-C3E40948088E}"/>
                  </a:ext>
                </a:extLst>
              </p14:cNvPr>
              <p14:cNvContentPartPr/>
              <p14:nvPr/>
            </p14:nvContentPartPr>
            <p14:xfrm>
              <a:off x="2714588" y="3807388"/>
              <a:ext cx="100080" cy="3121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96BE382-2BDF-9747-8B1B-C3E4094808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1948" y="3744748"/>
                <a:ext cx="22572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FCFBF892-AC81-374A-BCAA-9A485A7B47D2}"/>
                  </a:ext>
                </a:extLst>
              </p14:cNvPr>
              <p14:cNvContentPartPr/>
              <p14:nvPr/>
            </p14:nvContentPartPr>
            <p14:xfrm>
              <a:off x="4000148" y="4916900"/>
              <a:ext cx="2644920" cy="16074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FCFBF892-AC81-374A-BCAA-9A485A7B47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71708" y="4888460"/>
                <a:ext cx="2701800" cy="16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024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18620EF-12E1-414F-9ABF-1C9593394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37" y="3953352"/>
            <a:ext cx="6467325" cy="290464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5328592"/>
          </a:xfrm>
        </p:spPr>
        <p:txBody>
          <a:bodyPr/>
          <a:lstStyle/>
          <a:p>
            <a:pPr>
              <a:spcBef>
                <a:spcPts val="672"/>
              </a:spcBef>
            </a:pPr>
            <a:r>
              <a:rPr lang="zh-CN" altLang="en-US" sz="2800"/>
              <a:t>由哥尼斯堡七桥问题想到的：</a:t>
            </a:r>
            <a:endParaRPr lang="en-US" altLang="zh-CN" sz="2800"/>
          </a:p>
          <a:p>
            <a:pPr lvl="1">
              <a:spcBef>
                <a:spcPts val="672"/>
              </a:spcBef>
            </a:pPr>
            <a:r>
              <a:rPr lang="zh-CN" altLang="en-US" sz="2400"/>
              <a:t>将复杂网络结构抽象为图结构，可以在一定程度上简化问题。</a:t>
            </a:r>
            <a:r>
              <a:rPr lang="en-US" altLang="zh-CN" sz="2000"/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</p:spTree>
    <p:extLst>
      <p:ext uri="{BB962C8B-B14F-4D97-AF65-F5344CB8AC3E}">
        <p14:creationId xmlns:p14="http://schemas.microsoft.com/office/powerpoint/2010/main" val="408010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18620EF-12E1-414F-9ABF-1C9593394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37" y="3953352"/>
            <a:ext cx="6467325" cy="290464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5328592"/>
          </a:xfrm>
        </p:spPr>
        <p:txBody>
          <a:bodyPr/>
          <a:lstStyle/>
          <a:p>
            <a:pPr>
              <a:spcBef>
                <a:spcPts val="672"/>
              </a:spcBef>
            </a:pPr>
            <a:r>
              <a:rPr lang="zh-CN" altLang="en-US" sz="2800"/>
              <a:t>由哥尼斯堡七桥问题想到的：</a:t>
            </a:r>
            <a:endParaRPr lang="en-US" altLang="zh-CN" sz="2800"/>
          </a:p>
          <a:p>
            <a:pPr lvl="1">
              <a:spcBef>
                <a:spcPts val="672"/>
              </a:spcBef>
            </a:pPr>
            <a:r>
              <a:rPr lang="zh-CN" altLang="en-US" sz="2400"/>
              <a:t>将复杂网络结构抽象为图结构，可以在一定程度上简化问题。</a:t>
            </a:r>
            <a:endParaRPr lang="en-US" altLang="zh-CN" sz="2400"/>
          </a:p>
          <a:p>
            <a:pPr lvl="1">
              <a:spcBef>
                <a:spcPts val="672"/>
              </a:spcBef>
            </a:pPr>
            <a:r>
              <a:rPr lang="zh-CN" altLang="en-US" sz="2400"/>
              <a:t>能否找到一条绕行路径并不依靠人们的聪明才智，而完全取决于图结构，是图结构的性质之一。</a:t>
            </a:r>
            <a:endParaRPr lang="en-US" altLang="zh-CN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</p:spTree>
    <p:extLst>
      <p:ext uri="{BB962C8B-B14F-4D97-AF65-F5344CB8AC3E}">
        <p14:creationId xmlns:p14="http://schemas.microsoft.com/office/powerpoint/2010/main" val="232599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18620EF-12E1-414F-9ABF-1C9593394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37" y="3953352"/>
            <a:ext cx="6467325" cy="290464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5328592"/>
          </a:xfrm>
        </p:spPr>
        <p:txBody>
          <a:bodyPr/>
          <a:lstStyle/>
          <a:p>
            <a:pPr>
              <a:spcBef>
                <a:spcPts val="672"/>
              </a:spcBef>
            </a:pPr>
            <a:r>
              <a:rPr lang="zh-CN" altLang="en-US" sz="2800" dirty="0"/>
              <a:t>由哥尼斯堡七桥问题想到的：</a:t>
            </a:r>
            <a:endParaRPr lang="en-US" altLang="zh-CN" sz="2800" dirty="0"/>
          </a:p>
          <a:p>
            <a:pPr lvl="1">
              <a:spcBef>
                <a:spcPts val="672"/>
              </a:spcBef>
            </a:pPr>
            <a:r>
              <a:rPr lang="zh-CN" altLang="en-US" sz="2400" dirty="0"/>
              <a:t>将复杂网络结构抽象为图结构，可以在一定程度上简化问题。</a:t>
            </a:r>
            <a:endParaRPr lang="en-US" altLang="zh-CN" sz="2400" dirty="0"/>
          </a:p>
          <a:p>
            <a:pPr lvl="1">
              <a:spcBef>
                <a:spcPts val="672"/>
              </a:spcBef>
            </a:pPr>
            <a:r>
              <a:rPr lang="zh-CN" altLang="en-US" sz="2400" dirty="0"/>
              <a:t>能否找到一条绕行路径并不依靠人们的聪明才智，而完全取决于图结构，是图结构的性质之一。</a:t>
            </a:r>
            <a:endParaRPr lang="en-US" altLang="zh-CN" sz="2400" dirty="0"/>
          </a:p>
          <a:p>
            <a:pPr lvl="2">
              <a:spcBef>
                <a:spcPts val="672"/>
              </a:spcBef>
            </a:pPr>
            <a:r>
              <a:rPr lang="en-US" altLang="zh-CN" sz="2000" dirty="0"/>
              <a:t>The people of </a:t>
            </a:r>
            <a:r>
              <a:rPr lang="en-US" altLang="zh-CN" sz="2000" dirty="0" err="1"/>
              <a:t>Königsberg</a:t>
            </a:r>
            <a:r>
              <a:rPr lang="en-US" altLang="zh-CN" sz="2000" dirty="0"/>
              <a:t> gave up their </a:t>
            </a:r>
            <a:r>
              <a:rPr lang="en-US" altLang="zh-CN" sz="2000" dirty="0">
                <a:solidFill>
                  <a:srgbClr val="FF0000"/>
                </a:solidFill>
              </a:rPr>
              <a:t>fruitless</a:t>
            </a:r>
            <a:r>
              <a:rPr lang="en-US" altLang="zh-CN" sz="2000" dirty="0"/>
              <a:t> search finally.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</p:spTree>
    <p:extLst>
      <p:ext uri="{BB962C8B-B14F-4D97-AF65-F5344CB8AC3E}">
        <p14:creationId xmlns:p14="http://schemas.microsoft.com/office/powerpoint/2010/main" val="93580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</a:rPr>
              <a:t>图论的定义与起源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/>
              <a:t>图机器学习概述与历史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图机器学习任务</a:t>
            </a:r>
            <a:r>
              <a:rPr lang="en-US" altLang="zh-CN" sz="2800" dirty="0"/>
              <a:t>&amp;</a:t>
            </a:r>
            <a:r>
              <a:rPr lang="zh-CN" altLang="en-US" sz="2800" dirty="0"/>
              <a:t>前沿应用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我们的工作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图机器学习课程介绍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658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44082D-2BFD-8149-A784-B80BCF869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435280" cy="5328592"/>
              </a:xfrm>
            </p:spPr>
            <p:txBody>
              <a:bodyPr/>
              <a:lstStyle/>
              <a:p>
                <a:pPr>
                  <a:buSzPct val="80000"/>
                </a:pPr>
                <a:r>
                  <a:rPr kumimoji="1" lang="zh-CN" altLang="en-US" sz="2800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图</a:t>
                </a:r>
                <a:r>
                  <a:rPr kumimoji="1" lang="en-US" altLang="zh-CN" sz="2800" b="0" dirty="0"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kumimoji="1" lang="en-US" altLang="zh-CN" sz="2800" b="0" dirty="0">
                    <a:latin typeface="Candara" panose="020E0502030303020204" pitchFamily="34" charset="0"/>
                  </a:rPr>
                  <a:t>:</a:t>
                </a:r>
              </a:p>
              <a:p>
                <a:pPr lvl="1"/>
                <a:r>
                  <a:rPr kumimoji="1" lang="zh-CN" altLang="en-US" sz="2400" b="0" dirty="0">
                    <a:latin typeface="Candara" panose="020E0502030303020204" pitchFamily="34" charset="0"/>
                  </a:rPr>
                  <a:t>节点集：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={1,2,3,4,5,6,7}</m:t>
                    </m:r>
                  </m:oMath>
                </a14:m>
                <a:endParaRPr kumimoji="1" lang="en-US" altLang="zh-CN" sz="2400" b="0" dirty="0">
                  <a:latin typeface="Candara" panose="020E0502030303020204" pitchFamily="34" charset="0"/>
                </a:endParaRPr>
              </a:p>
              <a:p>
                <a:pPr lvl="1"/>
                <a:r>
                  <a:rPr kumimoji="1" lang="zh-CN" altLang="en-US" sz="2400" b="0" dirty="0">
                    <a:latin typeface="Candara" panose="020E0502030303020204" pitchFamily="34" charset="0"/>
                  </a:rPr>
                  <a:t>边集：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kumimoji="1" lang="en-US" altLang="zh-CN" sz="2400" dirty="0">
                  <a:latin typeface="Candara" panose="020E0502030303020204" pitchFamily="34" charset="0"/>
                </a:endParaRPr>
              </a:p>
              <a:p>
                <a:pPr lvl="1"/>
                <a:r>
                  <a:rPr kumimoji="1" lang="zh-CN" altLang="en-US" sz="2400" b="0" dirty="0">
                    <a:latin typeface="Candara" panose="020E0502030303020204" pitchFamily="34" charset="0"/>
                  </a:rPr>
                  <a:t>节点特征：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sz="2400" b="0" i="1" dirty="0">
                  <a:latin typeface="Candara" panose="020E0502030303020204" pitchFamily="34" charset="0"/>
                </a:endParaRPr>
              </a:p>
              <a:p>
                <a:pPr lvl="1"/>
                <a:r>
                  <a:rPr kumimoji="1" lang="zh-CN" altLang="en-US" sz="2400" b="0" dirty="0">
                    <a:latin typeface="Candara" panose="020E0502030303020204" pitchFamily="34" charset="0"/>
                  </a:rPr>
                  <a:t>边特征：</a:t>
                </a:r>
                <a:r>
                  <a:rPr kumimoji="1"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kumimoji="1" lang="en-US" altLang="zh-CN" sz="2400" b="0" i="1" dirty="0">
                  <a:latin typeface="Candara" panose="020E0502030303020204" pitchFamily="34" charset="0"/>
                </a:endParaRPr>
              </a:p>
              <a:p>
                <a:pPr lvl="1"/>
                <a:endParaRPr kumimoji="1" lang="en-US" altLang="zh-CN" sz="2400" b="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44082D-2BFD-8149-A784-B80BCF869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435280" cy="5328592"/>
              </a:xfrm>
              <a:blipFill>
                <a:blip r:embed="rId3"/>
                <a:stretch>
                  <a:fillRect l="-902" t="-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(Graph)</a:t>
            </a:r>
            <a:r>
              <a:rPr lang="zh-CN" altLang="en-US" dirty="0"/>
              <a:t>的定义</a:t>
            </a:r>
          </a:p>
        </p:txBody>
      </p:sp>
      <p:pic>
        <p:nvPicPr>
          <p:cNvPr id="4" name="图片 12" descr="图示&#10;&#10;描述已自动生成">
            <a:extLst>
              <a:ext uri="{FF2B5EF4-FFF2-40B4-BE49-F238E27FC236}">
                <a16:creationId xmlns:a16="http://schemas.microsoft.com/office/drawing/2014/main" id="{28BD5653-1E38-E89A-0937-21AC1A3745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1"/>
          <a:stretch/>
        </p:blipFill>
        <p:spPr>
          <a:xfrm>
            <a:off x="2406377" y="3428999"/>
            <a:ext cx="2400301" cy="2520281"/>
          </a:xfrm>
          <a:prstGeom prst="rect">
            <a:avLst/>
          </a:prstGeom>
        </p:spPr>
      </p:pic>
      <p:pic>
        <p:nvPicPr>
          <p:cNvPr id="6" name="图片 14" descr="图示&#10;&#10;描述已自动生成">
            <a:extLst>
              <a:ext uri="{FF2B5EF4-FFF2-40B4-BE49-F238E27FC236}">
                <a16:creationId xmlns:a16="http://schemas.microsoft.com/office/drawing/2014/main" id="{6AF5B20F-EFA1-A480-A81E-8163346ED4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8"/>
          <a:stretch/>
        </p:blipFill>
        <p:spPr>
          <a:xfrm>
            <a:off x="5004048" y="3429000"/>
            <a:ext cx="2154857" cy="2549420"/>
          </a:xfrm>
          <a:prstGeom prst="rect">
            <a:avLst/>
          </a:prstGeom>
        </p:spPr>
      </p:pic>
      <p:sp>
        <p:nvSpPr>
          <p:cNvPr id="7" name="文本框 140">
            <a:extLst>
              <a:ext uri="{FF2B5EF4-FFF2-40B4-BE49-F238E27FC236}">
                <a16:creationId xmlns:a16="http://schemas.microsoft.com/office/drawing/2014/main" id="{05F73AAC-D781-9C09-6637-2422452DDDFA}"/>
              </a:ext>
            </a:extLst>
          </p:cNvPr>
          <p:cNvSpPr txBox="1"/>
          <p:nvPr/>
        </p:nvSpPr>
        <p:spPr>
          <a:xfrm>
            <a:off x="2622401" y="6001240"/>
            <a:ext cx="19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b="0" dirty="0">
                <a:latin typeface="SimHei" panose="02010609060101010101" pitchFamily="49" charset="-122"/>
                <a:ea typeface="SimHei" panose="02010609060101010101" pitchFamily="49" charset="-122"/>
              </a:rPr>
              <a:t>节点带特征的图</a:t>
            </a:r>
          </a:p>
        </p:txBody>
      </p:sp>
      <p:sp>
        <p:nvSpPr>
          <p:cNvPr id="8" name="文本框 141">
            <a:extLst>
              <a:ext uri="{FF2B5EF4-FFF2-40B4-BE49-F238E27FC236}">
                <a16:creationId xmlns:a16="http://schemas.microsoft.com/office/drawing/2014/main" id="{021FBF2B-2E23-76FD-4D27-B4B96C85939E}"/>
              </a:ext>
            </a:extLst>
          </p:cNvPr>
          <p:cNvSpPr txBox="1"/>
          <p:nvPr/>
        </p:nvSpPr>
        <p:spPr>
          <a:xfrm>
            <a:off x="5070673" y="6001240"/>
            <a:ext cx="19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b="0" dirty="0">
                <a:latin typeface="SimHei" panose="02010609060101010101" pitchFamily="49" charset="-122"/>
                <a:ea typeface="SimHei" panose="02010609060101010101" pitchFamily="49" charset="-122"/>
              </a:rPr>
              <a:t>边带特征的图</a:t>
            </a:r>
          </a:p>
        </p:txBody>
      </p:sp>
    </p:spTree>
    <p:extLst>
      <p:ext uri="{BB962C8B-B14F-4D97-AF65-F5344CB8AC3E}">
        <p14:creationId xmlns:p14="http://schemas.microsoft.com/office/powerpoint/2010/main" val="3407240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/>
              <a:t>图论的定义与起源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图机器学习概述与历史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/>
              <a:t>图机器学习任务</a:t>
            </a:r>
            <a:r>
              <a:rPr lang="en-US" altLang="zh-CN" sz="2800" dirty="0"/>
              <a:t>&amp;</a:t>
            </a:r>
            <a:r>
              <a:rPr lang="zh-CN" altLang="en-US" sz="2800" dirty="0"/>
              <a:t>前沿应用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我们的工作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图机器学习课程介绍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79813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5328592"/>
          </a:xfrm>
        </p:spPr>
        <p:txBody>
          <a:bodyPr/>
          <a:lstStyle/>
          <a:p>
            <a:pPr>
              <a:buSzPct val="80000"/>
            </a:pPr>
            <a:r>
              <a:rPr kumimoji="1" lang="zh-CN" altLang="en-US" sz="2800" b="0" dirty="0">
                <a:latin typeface="SimHei" panose="02010609060101010101" pitchFamily="49" charset="-122"/>
                <a:ea typeface="SimHei" panose="02010609060101010101" pitchFamily="49" charset="-122"/>
              </a:rPr>
              <a:t>以</a:t>
            </a:r>
            <a:r>
              <a:rPr kumimoji="1" lang="zh-CN" altLang="en-US" sz="2800" b="0" u="sng" dirty="0">
                <a:latin typeface="SimHei" panose="02010609060101010101" pitchFamily="49" charset="-122"/>
                <a:ea typeface="SimHei" panose="02010609060101010101" pitchFamily="49" charset="-122"/>
              </a:rPr>
              <a:t>社交网络</a:t>
            </a:r>
            <a:r>
              <a:rPr kumimoji="1" lang="zh-CN" altLang="en-US" sz="2800" b="0" dirty="0">
                <a:latin typeface="SimHei" panose="02010609060101010101" pitchFamily="49" charset="-122"/>
                <a:ea typeface="SimHei" panose="02010609060101010101" pitchFamily="49" charset="-122"/>
              </a:rPr>
              <a:t>为例</a:t>
            </a:r>
          </a:p>
          <a:p>
            <a:pPr marL="457200" lvl="1" indent="0">
              <a:buNone/>
            </a:pPr>
            <a:endParaRPr kumimoji="1" lang="en-US" altLang="zh-CN" sz="2400" b="0" dirty="0">
              <a:latin typeface="Candara" panose="020E0502030303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图机器学习</a:t>
            </a:r>
          </a:p>
        </p:txBody>
      </p:sp>
      <p:cxnSp>
        <p:nvCxnSpPr>
          <p:cNvPr id="5" name="直线箭头连接符 17">
            <a:extLst>
              <a:ext uri="{FF2B5EF4-FFF2-40B4-BE49-F238E27FC236}">
                <a16:creationId xmlns:a16="http://schemas.microsoft.com/office/drawing/2014/main" id="{0B9998A2-F2C9-79ED-9DBE-52178C449FE1}"/>
              </a:ext>
            </a:extLst>
          </p:cNvPr>
          <p:cNvCxnSpPr>
            <a:cxnSpLocks/>
          </p:cNvCxnSpPr>
          <p:nvPr/>
        </p:nvCxnSpPr>
        <p:spPr>
          <a:xfrm>
            <a:off x="4170658" y="3354171"/>
            <a:ext cx="740007" cy="37148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33">
            <a:extLst>
              <a:ext uri="{FF2B5EF4-FFF2-40B4-BE49-F238E27FC236}">
                <a16:creationId xmlns:a16="http://schemas.microsoft.com/office/drawing/2014/main" id="{5A8190CC-15D1-6867-84B4-EAB203AC366A}"/>
              </a:ext>
            </a:extLst>
          </p:cNvPr>
          <p:cNvSpPr txBox="1"/>
          <p:nvPr/>
        </p:nvSpPr>
        <p:spPr>
          <a:xfrm>
            <a:off x="123429" y="2841010"/>
            <a:ext cx="1660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连接关系</a:t>
            </a:r>
            <a:r>
              <a:rPr kumimoji="1" lang="zh-CN" altLang="en-US" sz="1600" b="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：用户之间的连接关系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12C2031-E3A2-ADCE-B59A-3C4E1EE4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675" y="2541873"/>
            <a:ext cx="2252916" cy="1244391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4">
            <a:extLst>
              <a:ext uri="{FF2B5EF4-FFF2-40B4-BE49-F238E27FC236}">
                <a16:creationId xmlns:a16="http://schemas.microsoft.com/office/drawing/2014/main" id="{46EECB14-2F86-2D82-C01F-D7749F7E9913}"/>
              </a:ext>
            </a:extLst>
          </p:cNvPr>
          <p:cNvSpPr txBox="1"/>
          <p:nvPr/>
        </p:nvSpPr>
        <p:spPr>
          <a:xfrm>
            <a:off x="28560" y="4472444"/>
            <a:ext cx="185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特征信息</a:t>
            </a:r>
            <a:r>
              <a:rPr kumimoji="1" lang="zh-CN" altLang="en-US" sz="1600" b="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：用户的兴趣、年龄等特征</a:t>
            </a:r>
          </a:p>
        </p:txBody>
      </p:sp>
      <p:cxnSp>
        <p:nvCxnSpPr>
          <p:cNvPr id="12" name="直线箭头连接符 18">
            <a:extLst>
              <a:ext uri="{FF2B5EF4-FFF2-40B4-BE49-F238E27FC236}">
                <a16:creationId xmlns:a16="http://schemas.microsoft.com/office/drawing/2014/main" id="{01731F73-0340-E8E3-DADF-0F1234BC6F22}"/>
              </a:ext>
            </a:extLst>
          </p:cNvPr>
          <p:cNvCxnSpPr>
            <a:cxnSpLocks/>
          </p:cNvCxnSpPr>
          <p:nvPr/>
        </p:nvCxnSpPr>
        <p:spPr>
          <a:xfrm flipV="1">
            <a:off x="4215858" y="3990989"/>
            <a:ext cx="694806" cy="48145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21">
            <a:extLst>
              <a:ext uri="{FF2B5EF4-FFF2-40B4-BE49-F238E27FC236}">
                <a16:creationId xmlns:a16="http://schemas.microsoft.com/office/drawing/2014/main" id="{3B2A916E-3E59-DD63-A275-30A17B9966DC}"/>
              </a:ext>
            </a:extLst>
          </p:cNvPr>
          <p:cNvCxnSpPr>
            <a:cxnSpLocks/>
          </p:cNvCxnSpPr>
          <p:nvPr/>
        </p:nvCxnSpPr>
        <p:spPr>
          <a:xfrm>
            <a:off x="6358851" y="3786264"/>
            <a:ext cx="599416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23">
            <a:extLst>
              <a:ext uri="{FF2B5EF4-FFF2-40B4-BE49-F238E27FC236}">
                <a16:creationId xmlns:a16="http://schemas.microsoft.com/office/drawing/2014/main" id="{B99B0ADE-9278-A808-3557-0D213F36DDB1}"/>
              </a:ext>
            </a:extLst>
          </p:cNvPr>
          <p:cNvSpPr txBox="1"/>
          <p:nvPr/>
        </p:nvSpPr>
        <p:spPr>
          <a:xfrm>
            <a:off x="7101304" y="4289824"/>
            <a:ext cx="196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预测、推荐任务</a:t>
            </a:r>
          </a:p>
        </p:txBody>
      </p:sp>
      <p:pic>
        <p:nvPicPr>
          <p:cNvPr id="15" name="Picture 2" descr="Content-Based Recommendation System | by Bindhu Balu | Medium">
            <a:extLst>
              <a:ext uri="{FF2B5EF4-FFF2-40B4-BE49-F238E27FC236}">
                <a16:creationId xmlns:a16="http://schemas.microsoft.com/office/drawing/2014/main" id="{017341DC-E4E3-3729-192C-D7C62AF0F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01" b="9448"/>
          <a:stretch/>
        </p:blipFill>
        <p:spPr bwMode="auto">
          <a:xfrm>
            <a:off x="1878675" y="4137395"/>
            <a:ext cx="2295355" cy="114603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itHub - abd1007/Movie-Recommendation-System-Web-Application: Building a Movie  Recommendation System web application using Django framework and  Collaborative Filtering technique">
            <a:extLst>
              <a:ext uri="{FF2B5EF4-FFF2-40B4-BE49-F238E27FC236}">
                <a16:creationId xmlns:a16="http://schemas.microsoft.com/office/drawing/2014/main" id="{788A53F5-C51B-9697-7241-4AF2F12AC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6"/>
          <a:stretch/>
        </p:blipFill>
        <p:spPr bwMode="auto">
          <a:xfrm>
            <a:off x="6988317" y="3336231"/>
            <a:ext cx="2100012" cy="841881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2B298D02-9EAB-BD55-9F1B-7A266FEC3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270"/>
          <a:stretch/>
        </p:blipFill>
        <p:spPr>
          <a:xfrm>
            <a:off x="4934705" y="3226045"/>
            <a:ext cx="1504544" cy="108686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8" name="文本框 23">
            <a:extLst>
              <a:ext uri="{FF2B5EF4-FFF2-40B4-BE49-F238E27FC236}">
                <a16:creationId xmlns:a16="http://schemas.microsoft.com/office/drawing/2014/main" id="{6F03F63B-766A-47FB-7961-771EC23CA166}"/>
              </a:ext>
            </a:extLst>
          </p:cNvPr>
          <p:cNvSpPr txBox="1"/>
          <p:nvPr/>
        </p:nvSpPr>
        <p:spPr>
          <a:xfrm>
            <a:off x="4703811" y="4378420"/>
            <a:ext cx="196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图神经网络</a:t>
            </a:r>
          </a:p>
        </p:txBody>
      </p:sp>
    </p:spTree>
    <p:extLst>
      <p:ext uri="{BB962C8B-B14F-4D97-AF65-F5344CB8AC3E}">
        <p14:creationId xmlns:p14="http://schemas.microsoft.com/office/powerpoint/2010/main" val="372916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FB7D7CB-23C0-AB02-6845-28E5B4E79273}"/>
              </a:ext>
            </a:extLst>
          </p:cNvPr>
          <p:cNvSpPr/>
          <p:nvPr/>
        </p:nvSpPr>
        <p:spPr>
          <a:xfrm>
            <a:off x="1043604" y="1269245"/>
            <a:ext cx="2048193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图论</a:t>
            </a:r>
            <a:endParaRPr lang="en-US" sz="23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zh-CN" sz="1800" kern="1200"/>
              <a:t>Euler 1736</a:t>
            </a:r>
            <a:endParaRPr lang="en-US" sz="1800" kern="1200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F08B9A0-04AF-9EA5-9194-6A51C2101210}"/>
              </a:ext>
            </a:extLst>
          </p:cNvPr>
          <p:cNvSpPr/>
          <p:nvPr/>
        </p:nvSpPr>
        <p:spPr>
          <a:xfrm rot="21570921">
            <a:off x="3277997" y="1630729"/>
            <a:ext cx="458288" cy="507951"/>
          </a:xfrm>
          <a:custGeom>
            <a:avLst/>
            <a:gdLst>
              <a:gd name="connsiteX0" fmla="*/ 0 w 458288"/>
              <a:gd name="connsiteY0" fmla="*/ 101590 h 507951"/>
              <a:gd name="connsiteX1" fmla="*/ 229144 w 458288"/>
              <a:gd name="connsiteY1" fmla="*/ 101590 h 507951"/>
              <a:gd name="connsiteX2" fmla="*/ 229144 w 458288"/>
              <a:gd name="connsiteY2" fmla="*/ 0 h 507951"/>
              <a:gd name="connsiteX3" fmla="*/ 458288 w 458288"/>
              <a:gd name="connsiteY3" fmla="*/ 253976 h 507951"/>
              <a:gd name="connsiteX4" fmla="*/ 229144 w 458288"/>
              <a:gd name="connsiteY4" fmla="*/ 507951 h 507951"/>
              <a:gd name="connsiteX5" fmla="*/ 229144 w 458288"/>
              <a:gd name="connsiteY5" fmla="*/ 406361 h 507951"/>
              <a:gd name="connsiteX6" fmla="*/ 0 w 458288"/>
              <a:gd name="connsiteY6" fmla="*/ 406361 h 507951"/>
              <a:gd name="connsiteX7" fmla="*/ 0 w 458288"/>
              <a:gd name="connsiteY7" fmla="*/ 101590 h 5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288" h="507951">
                <a:moveTo>
                  <a:pt x="0" y="101590"/>
                </a:moveTo>
                <a:lnTo>
                  <a:pt x="229144" y="101590"/>
                </a:lnTo>
                <a:lnTo>
                  <a:pt x="229144" y="0"/>
                </a:lnTo>
                <a:lnTo>
                  <a:pt x="458288" y="253976"/>
                </a:lnTo>
                <a:lnTo>
                  <a:pt x="229144" y="507951"/>
                </a:lnTo>
                <a:lnTo>
                  <a:pt x="229144" y="406361"/>
                </a:lnTo>
                <a:lnTo>
                  <a:pt x="0" y="406361"/>
                </a:lnTo>
                <a:lnTo>
                  <a:pt x="0" y="10159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01589" rIns="137486" bIns="10159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CDE05EC-A805-C9E1-6130-468F60EA4E30}"/>
              </a:ext>
            </a:extLst>
          </p:cNvPr>
          <p:cNvSpPr/>
          <p:nvPr/>
        </p:nvSpPr>
        <p:spPr>
          <a:xfrm>
            <a:off x="3956463" y="1244606"/>
            <a:ext cx="2048193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图算法</a:t>
            </a:r>
            <a:endParaRPr lang="en-US" sz="23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/>
              <a:t>Dijkstra1956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050080F-046E-DEB5-4B7A-1FBED8D2B4F0}"/>
              </a:ext>
            </a:extLst>
          </p:cNvPr>
          <p:cNvSpPr/>
          <p:nvPr/>
        </p:nvSpPr>
        <p:spPr>
          <a:xfrm rot="21597698">
            <a:off x="4727262" y="2654019"/>
            <a:ext cx="507951" cy="434835"/>
          </a:xfrm>
          <a:custGeom>
            <a:avLst/>
            <a:gdLst>
              <a:gd name="connsiteX0" fmla="*/ 0 w 434835"/>
              <a:gd name="connsiteY0" fmla="*/ 101590 h 507951"/>
              <a:gd name="connsiteX1" fmla="*/ 217418 w 434835"/>
              <a:gd name="connsiteY1" fmla="*/ 101590 h 507951"/>
              <a:gd name="connsiteX2" fmla="*/ 217418 w 434835"/>
              <a:gd name="connsiteY2" fmla="*/ 0 h 507951"/>
              <a:gd name="connsiteX3" fmla="*/ 434835 w 434835"/>
              <a:gd name="connsiteY3" fmla="*/ 253976 h 507951"/>
              <a:gd name="connsiteX4" fmla="*/ 217418 w 434835"/>
              <a:gd name="connsiteY4" fmla="*/ 507951 h 507951"/>
              <a:gd name="connsiteX5" fmla="*/ 217418 w 434835"/>
              <a:gd name="connsiteY5" fmla="*/ 406361 h 507951"/>
              <a:gd name="connsiteX6" fmla="*/ 0 w 434835"/>
              <a:gd name="connsiteY6" fmla="*/ 406361 h 507951"/>
              <a:gd name="connsiteX7" fmla="*/ 0 w 434835"/>
              <a:gd name="connsiteY7" fmla="*/ 101590 h 5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835" h="507951">
                <a:moveTo>
                  <a:pt x="347868" y="1"/>
                </a:moveTo>
                <a:lnTo>
                  <a:pt x="347868" y="253976"/>
                </a:lnTo>
                <a:lnTo>
                  <a:pt x="434835" y="253976"/>
                </a:lnTo>
                <a:lnTo>
                  <a:pt x="217417" y="507950"/>
                </a:lnTo>
                <a:lnTo>
                  <a:pt x="0" y="253976"/>
                </a:lnTo>
                <a:lnTo>
                  <a:pt x="86967" y="253976"/>
                </a:lnTo>
                <a:lnTo>
                  <a:pt x="86967" y="1"/>
                </a:lnTo>
                <a:lnTo>
                  <a:pt x="347868" y="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589" tIns="-1" rIns="101590" bIns="13045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312391F-B627-5F3E-6564-EEBA9B5514AE}"/>
              </a:ext>
            </a:extLst>
          </p:cNvPr>
          <p:cNvSpPr/>
          <p:nvPr/>
        </p:nvSpPr>
        <p:spPr>
          <a:xfrm>
            <a:off x="3957835" y="3293967"/>
            <a:ext cx="2048193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网络科学</a:t>
            </a:r>
            <a:endParaRPr lang="en-US" sz="23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zh-CN" sz="1800" kern="1200" dirty="0" err="1"/>
              <a:t>Barabasi</a:t>
            </a:r>
            <a:r>
              <a:rPr lang="en-US" altLang="zh-CN" sz="1800" kern="1200" dirty="0"/>
              <a:t> 2002</a:t>
            </a:r>
            <a:endParaRPr lang="en-US" sz="1800" kern="1200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33E92839-B287-7C8B-D3A0-C5DB12FA05C8}"/>
              </a:ext>
            </a:extLst>
          </p:cNvPr>
          <p:cNvSpPr/>
          <p:nvPr/>
        </p:nvSpPr>
        <p:spPr>
          <a:xfrm>
            <a:off x="3343377" y="3654448"/>
            <a:ext cx="434217" cy="507952"/>
          </a:xfrm>
          <a:custGeom>
            <a:avLst/>
            <a:gdLst>
              <a:gd name="connsiteX0" fmla="*/ 0 w 434216"/>
              <a:gd name="connsiteY0" fmla="*/ 101590 h 507951"/>
              <a:gd name="connsiteX1" fmla="*/ 217108 w 434216"/>
              <a:gd name="connsiteY1" fmla="*/ 101590 h 507951"/>
              <a:gd name="connsiteX2" fmla="*/ 217108 w 434216"/>
              <a:gd name="connsiteY2" fmla="*/ 0 h 507951"/>
              <a:gd name="connsiteX3" fmla="*/ 434216 w 434216"/>
              <a:gd name="connsiteY3" fmla="*/ 253976 h 507951"/>
              <a:gd name="connsiteX4" fmla="*/ 217108 w 434216"/>
              <a:gd name="connsiteY4" fmla="*/ 507951 h 507951"/>
              <a:gd name="connsiteX5" fmla="*/ 217108 w 434216"/>
              <a:gd name="connsiteY5" fmla="*/ 406361 h 507951"/>
              <a:gd name="connsiteX6" fmla="*/ 0 w 434216"/>
              <a:gd name="connsiteY6" fmla="*/ 406361 h 507951"/>
              <a:gd name="connsiteX7" fmla="*/ 0 w 434216"/>
              <a:gd name="connsiteY7" fmla="*/ 101590 h 5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216" h="507951">
                <a:moveTo>
                  <a:pt x="434216" y="406361"/>
                </a:moveTo>
                <a:lnTo>
                  <a:pt x="217108" y="406361"/>
                </a:lnTo>
                <a:lnTo>
                  <a:pt x="217108" y="507951"/>
                </a:lnTo>
                <a:lnTo>
                  <a:pt x="0" y="253975"/>
                </a:lnTo>
                <a:lnTo>
                  <a:pt x="217108" y="0"/>
                </a:lnTo>
                <a:lnTo>
                  <a:pt x="217108" y="101590"/>
                </a:lnTo>
                <a:lnTo>
                  <a:pt x="434216" y="101590"/>
                </a:lnTo>
                <a:lnTo>
                  <a:pt x="434216" y="40636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265" tIns="101591" rIns="1" bIns="10159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8F00F33-7E64-39EE-A0B4-29247E265145}"/>
              </a:ext>
            </a:extLst>
          </p:cNvPr>
          <p:cNvSpPr/>
          <p:nvPr/>
        </p:nvSpPr>
        <p:spPr>
          <a:xfrm>
            <a:off x="1043605" y="3293967"/>
            <a:ext cx="2094954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图信号处理</a:t>
            </a:r>
            <a:endParaRPr lang="en-US" sz="23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/>
              <a:t>Shuman 2013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7643363-AECF-1DDB-290A-3EEB6E4D63A2}"/>
              </a:ext>
            </a:extLst>
          </p:cNvPr>
          <p:cNvSpPr/>
          <p:nvPr/>
        </p:nvSpPr>
        <p:spPr>
          <a:xfrm>
            <a:off x="1860485" y="4703123"/>
            <a:ext cx="507952" cy="434217"/>
          </a:xfrm>
          <a:custGeom>
            <a:avLst/>
            <a:gdLst>
              <a:gd name="connsiteX0" fmla="*/ 0 w 434216"/>
              <a:gd name="connsiteY0" fmla="*/ 101590 h 507951"/>
              <a:gd name="connsiteX1" fmla="*/ 217108 w 434216"/>
              <a:gd name="connsiteY1" fmla="*/ 101590 h 507951"/>
              <a:gd name="connsiteX2" fmla="*/ 217108 w 434216"/>
              <a:gd name="connsiteY2" fmla="*/ 0 h 507951"/>
              <a:gd name="connsiteX3" fmla="*/ 434216 w 434216"/>
              <a:gd name="connsiteY3" fmla="*/ 253976 h 507951"/>
              <a:gd name="connsiteX4" fmla="*/ 217108 w 434216"/>
              <a:gd name="connsiteY4" fmla="*/ 507951 h 507951"/>
              <a:gd name="connsiteX5" fmla="*/ 217108 w 434216"/>
              <a:gd name="connsiteY5" fmla="*/ 406361 h 507951"/>
              <a:gd name="connsiteX6" fmla="*/ 0 w 434216"/>
              <a:gd name="connsiteY6" fmla="*/ 406361 h 507951"/>
              <a:gd name="connsiteX7" fmla="*/ 0 w 434216"/>
              <a:gd name="connsiteY7" fmla="*/ 101590 h 5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216" h="507951">
                <a:moveTo>
                  <a:pt x="347373" y="1"/>
                </a:moveTo>
                <a:lnTo>
                  <a:pt x="347373" y="253976"/>
                </a:lnTo>
                <a:lnTo>
                  <a:pt x="434216" y="253975"/>
                </a:lnTo>
                <a:lnTo>
                  <a:pt x="217108" y="507950"/>
                </a:lnTo>
                <a:lnTo>
                  <a:pt x="0" y="253976"/>
                </a:lnTo>
                <a:lnTo>
                  <a:pt x="86843" y="253976"/>
                </a:lnTo>
                <a:lnTo>
                  <a:pt x="86843" y="1"/>
                </a:lnTo>
                <a:lnTo>
                  <a:pt x="347373" y="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591" tIns="1" rIns="101590" bIns="130265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0BBBB7D-9D57-1A56-A552-1A8A4D606E62}"/>
              </a:ext>
            </a:extLst>
          </p:cNvPr>
          <p:cNvSpPr/>
          <p:nvPr/>
        </p:nvSpPr>
        <p:spPr>
          <a:xfrm>
            <a:off x="1043605" y="5342160"/>
            <a:ext cx="2094954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图嵌入</a:t>
            </a:r>
            <a:endParaRPr lang="en-US" sz="23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 err="1"/>
              <a:t>DeepWalk</a:t>
            </a:r>
            <a:r>
              <a:rPr lang="en-US" sz="1800" kern="1200" dirty="0"/>
              <a:t> 2014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868582F-4B51-7C3E-B8F9-69F3124E1B32}"/>
              </a:ext>
            </a:extLst>
          </p:cNvPr>
          <p:cNvSpPr/>
          <p:nvPr/>
        </p:nvSpPr>
        <p:spPr>
          <a:xfrm>
            <a:off x="3318799" y="5702642"/>
            <a:ext cx="434216" cy="507951"/>
          </a:xfrm>
          <a:custGeom>
            <a:avLst/>
            <a:gdLst>
              <a:gd name="connsiteX0" fmla="*/ 0 w 434216"/>
              <a:gd name="connsiteY0" fmla="*/ 101590 h 507951"/>
              <a:gd name="connsiteX1" fmla="*/ 217108 w 434216"/>
              <a:gd name="connsiteY1" fmla="*/ 101590 h 507951"/>
              <a:gd name="connsiteX2" fmla="*/ 217108 w 434216"/>
              <a:gd name="connsiteY2" fmla="*/ 0 h 507951"/>
              <a:gd name="connsiteX3" fmla="*/ 434216 w 434216"/>
              <a:gd name="connsiteY3" fmla="*/ 253976 h 507951"/>
              <a:gd name="connsiteX4" fmla="*/ 217108 w 434216"/>
              <a:gd name="connsiteY4" fmla="*/ 507951 h 507951"/>
              <a:gd name="connsiteX5" fmla="*/ 217108 w 434216"/>
              <a:gd name="connsiteY5" fmla="*/ 406361 h 507951"/>
              <a:gd name="connsiteX6" fmla="*/ 0 w 434216"/>
              <a:gd name="connsiteY6" fmla="*/ 406361 h 507951"/>
              <a:gd name="connsiteX7" fmla="*/ 0 w 434216"/>
              <a:gd name="connsiteY7" fmla="*/ 101590 h 5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216" h="507951">
                <a:moveTo>
                  <a:pt x="0" y="101590"/>
                </a:moveTo>
                <a:lnTo>
                  <a:pt x="217108" y="101590"/>
                </a:lnTo>
                <a:lnTo>
                  <a:pt x="217108" y="0"/>
                </a:lnTo>
                <a:lnTo>
                  <a:pt x="434216" y="253976"/>
                </a:lnTo>
                <a:lnTo>
                  <a:pt x="217108" y="507951"/>
                </a:lnTo>
                <a:lnTo>
                  <a:pt x="217108" y="406361"/>
                </a:lnTo>
                <a:lnTo>
                  <a:pt x="0" y="406361"/>
                </a:lnTo>
                <a:lnTo>
                  <a:pt x="0" y="10159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1590" rIns="130265" bIns="10159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662AFCF7-58DD-37D5-EBF2-FAFD53FA0661}"/>
              </a:ext>
            </a:extLst>
          </p:cNvPr>
          <p:cNvSpPr/>
          <p:nvPr/>
        </p:nvSpPr>
        <p:spPr>
          <a:xfrm>
            <a:off x="3957835" y="5342160"/>
            <a:ext cx="2048193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图神经网络</a:t>
            </a:r>
            <a:endParaRPr lang="en-US" sz="23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/>
              <a:t>GCN2017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66FB1-55AD-4DDF-112A-90C1396E513D}"/>
              </a:ext>
            </a:extLst>
          </p:cNvPr>
          <p:cNvSpPr txBox="1"/>
          <p:nvPr/>
        </p:nvSpPr>
        <p:spPr>
          <a:xfrm>
            <a:off x="6871026" y="4649778"/>
            <a:ext cx="1800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图着色问题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</p:txBody>
      </p:sp>
      <p:pic>
        <p:nvPicPr>
          <p:cNvPr id="1026" name="Picture 2" descr="Graph Coloring: A Novel Heuristic Based on Trailing Path; Properties,  Perspective and Applications in Structured Networks[v1] | Preprints.org">
            <a:extLst>
              <a:ext uri="{FF2B5EF4-FFF2-40B4-BE49-F238E27FC236}">
                <a16:creationId xmlns:a16="http://schemas.microsoft.com/office/drawing/2014/main" id="{F056516E-5497-C19B-2BFF-32E529688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64" y="2186664"/>
            <a:ext cx="2432479" cy="221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2441B4AF-1589-2745-F996-65A335E49644}"/>
              </a:ext>
            </a:extLst>
          </p:cNvPr>
          <p:cNvSpPr txBox="1"/>
          <p:nvPr/>
        </p:nvSpPr>
        <p:spPr>
          <a:xfrm>
            <a:off x="6316338" y="4640263"/>
            <a:ext cx="2464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Dijkstra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en-US" sz="2000" b="0" i="0" dirty="0">
              <a:solidFill>
                <a:srgbClr val="0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1FC52D-6731-6195-5525-5E1A7F2D7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940" y="2345806"/>
            <a:ext cx="2667290" cy="209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8758CE91-9C7A-449E-06F1-D7BC85B9D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38" y="1920405"/>
            <a:ext cx="2561084" cy="25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2ED6CF6E-24AA-4FBE-0ECA-530EBABC17D0}"/>
              </a:ext>
            </a:extLst>
          </p:cNvPr>
          <p:cNvSpPr txBox="1"/>
          <p:nvPr/>
        </p:nvSpPr>
        <p:spPr>
          <a:xfrm>
            <a:off x="6370975" y="4640263"/>
            <a:ext cx="2464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网络科学</a:t>
            </a:r>
            <a:endParaRPr lang="en-US" sz="2000" b="0" i="0" dirty="0">
              <a:solidFill>
                <a:srgbClr val="0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13ED53A1-64B9-2862-A174-88795FFD7915}"/>
              </a:ext>
            </a:extLst>
          </p:cNvPr>
          <p:cNvSpPr txBox="1"/>
          <p:nvPr/>
        </p:nvSpPr>
        <p:spPr>
          <a:xfrm>
            <a:off x="6513978" y="4649778"/>
            <a:ext cx="2464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图神经网络</a:t>
            </a:r>
            <a:endParaRPr lang="en-US" sz="2000" b="0" i="0" dirty="0">
              <a:solidFill>
                <a:srgbClr val="0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0D9B7C51-837B-FE7A-F769-9E50E1A305A1}"/>
              </a:ext>
            </a:extLst>
          </p:cNvPr>
          <p:cNvSpPr txBox="1"/>
          <p:nvPr/>
        </p:nvSpPr>
        <p:spPr>
          <a:xfrm>
            <a:off x="6449950" y="4640263"/>
            <a:ext cx="2464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图信号处理</a:t>
            </a:r>
            <a:endParaRPr lang="en-US" sz="2000" b="0" i="0" dirty="0">
              <a:solidFill>
                <a:srgbClr val="0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61AD1FF-BDB5-7710-E328-62CDD5539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624" y="1970291"/>
            <a:ext cx="2696512" cy="2515956"/>
          </a:xfrm>
          <a:prstGeom prst="rect">
            <a:avLst/>
          </a:prstGeom>
        </p:spPr>
      </p:pic>
      <p:pic>
        <p:nvPicPr>
          <p:cNvPr id="1032" name="Picture 8" descr="Introduction to Graph Neural Networks | by Nikita Sharma | Heartbeat">
            <a:extLst>
              <a:ext uri="{FF2B5EF4-FFF2-40B4-BE49-F238E27FC236}">
                <a16:creationId xmlns:a16="http://schemas.microsoft.com/office/drawing/2014/main" id="{7AF4B98B-7471-ED3B-818C-0AA4839CC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5"/>
          <a:stretch/>
        </p:blipFill>
        <p:spPr bwMode="auto">
          <a:xfrm>
            <a:off x="6316338" y="2297727"/>
            <a:ext cx="2605085" cy="21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4">
            <a:extLst>
              <a:ext uri="{FF2B5EF4-FFF2-40B4-BE49-F238E27FC236}">
                <a16:creationId xmlns:a16="http://schemas.microsoft.com/office/drawing/2014/main" id="{0F3AA91C-A06E-CA33-881D-4BE8577AD0C5}"/>
              </a:ext>
            </a:extLst>
          </p:cNvPr>
          <p:cNvSpPr txBox="1"/>
          <p:nvPr/>
        </p:nvSpPr>
        <p:spPr>
          <a:xfrm>
            <a:off x="6481964" y="4633014"/>
            <a:ext cx="2464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dirty="0" err="1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DeepWalk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en-US" sz="2000" b="0" i="0" dirty="0">
              <a:solidFill>
                <a:srgbClr val="0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56D6EA4C-CA67-5763-7E1B-D51FB2ED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dirty="0"/>
              <a:t>图学习历史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F32284-D7CD-64B4-FAEC-A592B5097F35}"/>
              </a:ext>
            </a:extLst>
          </p:cNvPr>
          <p:cNvGrpSpPr/>
          <p:nvPr/>
        </p:nvGrpSpPr>
        <p:grpSpPr>
          <a:xfrm>
            <a:off x="6370975" y="1927431"/>
            <a:ext cx="2448272" cy="2578336"/>
            <a:chOff x="3100570" y="2571441"/>
            <a:chExt cx="2952328" cy="3187068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0FD9091-4C78-7388-53FD-81A68ACE8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0570" y="2571441"/>
              <a:ext cx="2952328" cy="1560713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B667F357-A4C2-AD6D-1496-4662799A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23929" y="4111326"/>
              <a:ext cx="2245646" cy="1647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643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" grpId="1"/>
      <p:bldP spid="19" grpId="0"/>
      <p:bldP spid="19" grpId="1"/>
      <p:bldP spid="27" grpId="0"/>
      <p:bldP spid="27" grpId="1"/>
      <p:bldP spid="30" grpId="0"/>
      <p:bldP spid="35" grpId="0"/>
      <p:bldP spid="35" grpId="1"/>
      <p:bldP spid="38" grpId="0"/>
      <p:bldP spid="3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7006E-35B6-4940-A17A-44345329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图机器学习与传统机器学习的区别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5424-ABEB-40DF-B899-209AC478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i.i.d</a:t>
            </a:r>
            <a:r>
              <a:rPr lang="zh-CN" altLang="en-US" sz="2800" dirty="0"/>
              <a:t>假设 </a:t>
            </a:r>
            <a:r>
              <a:rPr lang="en-US" altLang="zh-CN" sz="2800" dirty="0"/>
              <a:t>vs </a:t>
            </a:r>
            <a:r>
              <a:rPr lang="zh-CN" altLang="en-US" sz="2800" dirty="0"/>
              <a:t>关联假设</a:t>
            </a:r>
            <a:endParaRPr lang="en-US" sz="2800" dirty="0"/>
          </a:p>
        </p:txBody>
      </p:sp>
      <p:pic>
        <p:nvPicPr>
          <p:cNvPr id="3076" name="Picture 4" descr="Out-Of-Distribution Detection in Medical AI | by Pacmed | Geek Culture |  Medium">
            <a:extLst>
              <a:ext uri="{FF2B5EF4-FFF2-40B4-BE49-F238E27FC236}">
                <a16:creationId xmlns:a16="http://schemas.microsoft.com/office/drawing/2014/main" id="{525FC205-02C4-4C7D-96E9-A84E4937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1210"/>
            <a:ext cx="8572528" cy="346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52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7006E-35B6-4940-A17A-44345329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图机器学习与传统机器学习的区别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5424-ABEB-40DF-B899-209AC478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i.i.d</a:t>
            </a:r>
            <a:r>
              <a:rPr lang="zh-CN" altLang="en-US" sz="2800" dirty="0"/>
              <a:t>假设 </a:t>
            </a:r>
            <a:r>
              <a:rPr lang="en-US" altLang="zh-CN" sz="2800" dirty="0"/>
              <a:t>vs </a:t>
            </a:r>
            <a:r>
              <a:rPr lang="zh-CN" altLang="en-US" sz="2800" dirty="0"/>
              <a:t>关联假设</a:t>
            </a:r>
            <a:endParaRPr lang="en-US" sz="2800" dirty="0"/>
          </a:p>
        </p:txBody>
      </p:sp>
      <p:pic>
        <p:nvPicPr>
          <p:cNvPr id="3074" name="Picture 2" descr="Machine Learning Tasks on Graphs. Can We Divide It Into… | by Kacper Kubara  | Towards Data Science">
            <a:extLst>
              <a:ext uri="{FF2B5EF4-FFF2-40B4-BE49-F238E27FC236}">
                <a16:creationId xmlns:a16="http://schemas.microsoft.com/office/drawing/2014/main" id="{9D935673-1436-40D4-8CE5-34EEA7C93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6977497" cy="396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81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8C621-BB6F-2F4F-B60F-A56CF7BC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图神经网络与传统神经网络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FD244-A47E-6A42-AAEC-CDCC1A179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卷积神经网络（</a:t>
            </a:r>
            <a:r>
              <a:rPr kumimoji="1" lang="en-US" altLang="zh-CN" sz="2800" dirty="0"/>
              <a:t>CNN</a:t>
            </a:r>
            <a:r>
              <a:rPr kumimoji="1" lang="zh-CN" altLang="en-US" sz="2800" dirty="0"/>
              <a:t>）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sz="2800" dirty="0"/>
              <a:t>循环神经网络（</a:t>
            </a:r>
            <a:r>
              <a:rPr kumimoji="1" lang="en-US" altLang="zh-CN" sz="2800" dirty="0"/>
              <a:t>RNN</a:t>
            </a:r>
            <a:r>
              <a:rPr kumimoji="1" lang="zh-CN" altLang="en-US" sz="2800" dirty="0"/>
              <a:t>）</a:t>
            </a:r>
            <a:endParaRPr kumimoji="1" lang="en-US" altLang="zh-CN" sz="28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8FEB867A-A67E-1D4D-9B9B-2AC9201B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92" y="1883419"/>
            <a:ext cx="5544615" cy="143379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3B5C7B32-4369-D24F-A38F-42B478592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60" y="4035896"/>
            <a:ext cx="7400478" cy="17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59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8C621-BB6F-2F4F-B60F-A56CF7BC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2FD244-A47E-6A42-AAEC-CDCC1A1799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sz="2800" dirty="0"/>
                  <a:t>图卷积神经网络 </a:t>
                </a:r>
                <a:r>
                  <a:rPr kumimoji="1" lang="en-US" altLang="zh-CN" sz="2800" dirty="0"/>
                  <a:t>(GCN) 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[</a:t>
                </a:r>
                <a:r>
                  <a:rPr kumimoji="1" lang="en-US" altLang="zh-CN" sz="2400" dirty="0" err="1">
                    <a:solidFill>
                      <a:srgbClr val="0070C0"/>
                    </a:solidFill>
                    <a:ea typeface="SimHei" panose="02010609060101010101" pitchFamily="49" charset="-122"/>
                  </a:rPr>
                  <a:t>Kipf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ea typeface="SimHei" panose="02010609060101010101" pitchFamily="49" charset="-122"/>
                  </a:rPr>
                  <a:t> et al., 2017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]</a:t>
                </a:r>
              </a:p>
              <a:p>
                <a:pPr lvl="1"/>
                <a:r>
                  <a:rPr kumimoji="1" lang="zh-CN" altLang="en-US" sz="2400" dirty="0"/>
                  <a:t>在图结构上聚合邻居的特征信息，进行消息传递；</a:t>
                </a:r>
              </a:p>
              <a:p>
                <a:pPr lvl="1"/>
                <a:r>
                  <a:rPr kumimoji="1" lang="zh-CN" altLang="en-US" sz="2400" dirty="0"/>
                  <a:t>借助神经网络训练消息传递中的权重；</a:t>
                </a:r>
              </a:p>
              <a:p>
                <a:pPr lvl="1"/>
                <a:r>
                  <a:rPr kumimoji="1" lang="zh-CN" altLang="en-US" sz="2400" dirty="0"/>
                  <a:t>遵循消息传递架构</a:t>
                </a:r>
                <a:endParaRPr kumimoji="1" lang="en-US" altLang="zh-CN" sz="2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rgbClr val="0070C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2FD244-A47E-6A42-AAEC-CDCC1A1799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4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5602C7-DD3E-2371-D00F-DC7CF424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16" y="3573016"/>
            <a:ext cx="7493368" cy="2962598"/>
          </a:xfrm>
          <a:prstGeom prst="rect">
            <a:avLst/>
          </a:prstGeom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5081D03E-72C7-ACE5-FAEC-AD328B3958A2}"/>
              </a:ext>
            </a:extLst>
          </p:cNvPr>
          <p:cNvSpPr txBox="1"/>
          <p:nvPr/>
        </p:nvSpPr>
        <p:spPr>
          <a:xfrm>
            <a:off x="4716016" y="4807905"/>
            <a:ext cx="792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rgbClr val="000000"/>
                </a:solidFill>
              </a:rPr>
              <a:t>神经网络</a:t>
            </a:r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990D64FB-BC14-8DE2-5B01-436701E738B8}"/>
              </a:ext>
            </a:extLst>
          </p:cNvPr>
          <p:cNvSpPr/>
          <p:nvPr/>
        </p:nvSpPr>
        <p:spPr>
          <a:xfrm>
            <a:off x="3473783" y="6135504"/>
            <a:ext cx="2303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dirty="0">
                <a:solidFill>
                  <a:srgbClr val="000000"/>
                </a:solidFill>
                <a:latin typeface="+mn-lt"/>
              </a:rPr>
              <a:t>GCN</a:t>
            </a:r>
            <a:r>
              <a:rPr kumimoji="1" lang="zh-CN" alt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消息传递架构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00542EB6-604A-4621-9256-E24F8435FE64}"/>
              </a:ext>
            </a:extLst>
          </p:cNvPr>
          <p:cNvSpPr txBox="1"/>
          <p:nvPr/>
        </p:nvSpPr>
        <p:spPr>
          <a:xfrm>
            <a:off x="6516216" y="3542532"/>
            <a:ext cx="1361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rgbClr val="000000"/>
                </a:solidFill>
              </a:rPr>
              <a:t>神经网络</a:t>
            </a: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4B3B1F36-A777-69D3-06DA-C2CEF05F6772}"/>
              </a:ext>
            </a:extLst>
          </p:cNvPr>
          <p:cNvSpPr txBox="1"/>
          <p:nvPr/>
        </p:nvSpPr>
        <p:spPr>
          <a:xfrm>
            <a:off x="6461209" y="4591881"/>
            <a:ext cx="1361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rgbClr val="000000"/>
                </a:solidFill>
              </a:rPr>
              <a:t>神经网络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2B264E85-0D5D-E118-9320-2B199B34FC67}"/>
              </a:ext>
            </a:extLst>
          </p:cNvPr>
          <p:cNvSpPr txBox="1"/>
          <p:nvPr/>
        </p:nvSpPr>
        <p:spPr>
          <a:xfrm>
            <a:off x="6516216" y="5563747"/>
            <a:ext cx="1361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rgbClr val="000000"/>
                </a:solidFill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1880481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55038-B248-FA48-BE2A-7F64B70D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grpSp>
        <p:nvGrpSpPr>
          <p:cNvPr id="18" name="组合 3">
            <a:extLst>
              <a:ext uri="{FF2B5EF4-FFF2-40B4-BE49-F238E27FC236}">
                <a16:creationId xmlns:a16="http://schemas.microsoft.com/office/drawing/2014/main" id="{7DC9F58E-1669-FFC0-CE4C-70668D819A30}"/>
              </a:ext>
            </a:extLst>
          </p:cNvPr>
          <p:cNvGrpSpPr/>
          <p:nvPr/>
        </p:nvGrpSpPr>
        <p:grpSpPr>
          <a:xfrm>
            <a:off x="6996957" y="1077441"/>
            <a:ext cx="1852966" cy="1525754"/>
            <a:chOff x="227645" y="3333213"/>
            <a:chExt cx="2616163" cy="2055810"/>
          </a:xfrm>
          <a:solidFill>
            <a:schemeClr val="bg1"/>
          </a:solidFill>
        </p:grpSpPr>
        <p:sp>
          <p:nvSpPr>
            <p:cNvPr id="19" name="椭圆 4">
              <a:extLst>
                <a:ext uri="{FF2B5EF4-FFF2-40B4-BE49-F238E27FC236}">
                  <a16:creationId xmlns:a16="http://schemas.microsoft.com/office/drawing/2014/main" id="{94ED94DB-61FA-1FEF-EB7C-4CB90520AF82}"/>
                </a:ext>
              </a:extLst>
            </p:cNvPr>
            <p:cNvSpPr/>
            <p:nvPr/>
          </p:nvSpPr>
          <p:spPr>
            <a:xfrm>
              <a:off x="1456091" y="333321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1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20" name="椭圆 5">
              <a:extLst>
                <a:ext uri="{FF2B5EF4-FFF2-40B4-BE49-F238E27FC236}">
                  <a16:creationId xmlns:a16="http://schemas.microsoft.com/office/drawing/2014/main" id="{FB7B367B-AAF6-E225-5822-6E19800D4402}"/>
                </a:ext>
              </a:extLst>
            </p:cNvPr>
            <p:cNvSpPr/>
            <p:nvPr/>
          </p:nvSpPr>
          <p:spPr>
            <a:xfrm>
              <a:off x="462534" y="4033540"/>
              <a:ext cx="360040" cy="360040"/>
            </a:xfrm>
            <a:prstGeom prst="ellipse">
              <a:avLst/>
            </a:prstGeom>
            <a:grp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0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21" name="椭圆 6">
              <a:extLst>
                <a:ext uri="{FF2B5EF4-FFF2-40B4-BE49-F238E27FC236}">
                  <a16:creationId xmlns:a16="http://schemas.microsoft.com/office/drawing/2014/main" id="{6B3AEFE5-F2F6-E570-F3CE-3FEA639F0C6A}"/>
                </a:ext>
              </a:extLst>
            </p:cNvPr>
            <p:cNvSpPr/>
            <p:nvPr/>
          </p:nvSpPr>
          <p:spPr>
            <a:xfrm>
              <a:off x="2022118" y="4004195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2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线箭头连接符 6">
              <a:extLst>
                <a:ext uri="{FF2B5EF4-FFF2-40B4-BE49-F238E27FC236}">
                  <a16:creationId xmlns:a16="http://schemas.microsoft.com/office/drawing/2014/main" id="{CB57BC98-4F8F-6894-1EF5-EBC2A6D7236E}"/>
                </a:ext>
              </a:extLst>
            </p:cNvPr>
            <p:cNvCxnSpPr>
              <a:cxnSpLocks/>
              <a:stCxn id="19" idx="2"/>
              <a:endCxn id="20" idx="7"/>
            </p:cNvCxnSpPr>
            <p:nvPr/>
          </p:nvCxnSpPr>
          <p:spPr>
            <a:xfrm flipH="1">
              <a:off x="769847" y="3513233"/>
              <a:ext cx="686244" cy="573034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椭圆 8">
              <a:extLst>
                <a:ext uri="{FF2B5EF4-FFF2-40B4-BE49-F238E27FC236}">
                  <a16:creationId xmlns:a16="http://schemas.microsoft.com/office/drawing/2014/main" id="{9EAF0EC0-FF1D-5F66-AB7E-C25CE280C8A7}"/>
                </a:ext>
              </a:extLst>
            </p:cNvPr>
            <p:cNvSpPr/>
            <p:nvPr/>
          </p:nvSpPr>
          <p:spPr>
            <a:xfrm>
              <a:off x="227645" y="4991410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3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24" name="椭圆 9">
              <a:extLst>
                <a:ext uri="{FF2B5EF4-FFF2-40B4-BE49-F238E27FC236}">
                  <a16:creationId xmlns:a16="http://schemas.microsoft.com/office/drawing/2014/main" id="{1447A6E2-AF14-109E-0544-BD8A9D0EA987}"/>
                </a:ext>
              </a:extLst>
            </p:cNvPr>
            <p:cNvSpPr/>
            <p:nvPr/>
          </p:nvSpPr>
          <p:spPr>
            <a:xfrm>
              <a:off x="1321089" y="502898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4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25" name="椭圆 10">
              <a:extLst>
                <a:ext uri="{FF2B5EF4-FFF2-40B4-BE49-F238E27FC236}">
                  <a16:creationId xmlns:a16="http://schemas.microsoft.com/office/drawing/2014/main" id="{E42D70FE-4091-F769-F1CE-0271B492633D}"/>
                </a:ext>
              </a:extLst>
            </p:cNvPr>
            <p:cNvSpPr/>
            <p:nvPr/>
          </p:nvSpPr>
          <p:spPr>
            <a:xfrm>
              <a:off x="2483768" y="466894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5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直线箭头连接符 11">
              <a:extLst>
                <a:ext uri="{FF2B5EF4-FFF2-40B4-BE49-F238E27FC236}">
                  <a16:creationId xmlns:a16="http://schemas.microsoft.com/office/drawing/2014/main" id="{DAF7A38E-C711-D739-AE7A-7A0C4162D846}"/>
                </a:ext>
              </a:extLst>
            </p:cNvPr>
            <p:cNvCxnSpPr>
              <a:cxnSpLocks/>
              <a:stCxn id="21" idx="2"/>
              <a:endCxn id="20" idx="6"/>
            </p:cNvCxnSpPr>
            <p:nvPr/>
          </p:nvCxnSpPr>
          <p:spPr>
            <a:xfrm flipH="1">
              <a:off x="822574" y="4184215"/>
              <a:ext cx="1199544" cy="29345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箭头连接符 12">
              <a:extLst>
                <a:ext uri="{FF2B5EF4-FFF2-40B4-BE49-F238E27FC236}">
                  <a16:creationId xmlns:a16="http://schemas.microsoft.com/office/drawing/2014/main" id="{540BB1DE-A210-9D4D-1020-BE9EA7103219}"/>
                </a:ext>
              </a:extLst>
            </p:cNvPr>
            <p:cNvCxnSpPr>
              <a:cxnSpLocks/>
              <a:stCxn id="23" idx="0"/>
              <a:endCxn id="20" idx="4"/>
            </p:cNvCxnSpPr>
            <p:nvPr/>
          </p:nvCxnSpPr>
          <p:spPr>
            <a:xfrm flipV="1">
              <a:off x="407665" y="4393580"/>
              <a:ext cx="234889" cy="59783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线箭头连接符 14">
              <a:extLst>
                <a:ext uri="{FF2B5EF4-FFF2-40B4-BE49-F238E27FC236}">
                  <a16:creationId xmlns:a16="http://schemas.microsoft.com/office/drawing/2014/main" id="{2E631386-E98C-960B-0D59-3FFE754D31EA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1681129" y="4848963"/>
              <a:ext cx="802639" cy="36004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线箭头连接符 16">
              <a:extLst>
                <a:ext uri="{FF2B5EF4-FFF2-40B4-BE49-F238E27FC236}">
                  <a16:creationId xmlns:a16="http://schemas.microsoft.com/office/drawing/2014/main" id="{E7252C9F-2F99-1E06-3456-F624BD030496}"/>
                </a:ext>
              </a:extLst>
            </p:cNvPr>
            <p:cNvCxnSpPr>
              <a:cxnSpLocks/>
              <a:stCxn id="19" idx="6"/>
              <a:endCxn id="21" idx="0"/>
            </p:cNvCxnSpPr>
            <p:nvPr/>
          </p:nvCxnSpPr>
          <p:spPr>
            <a:xfrm>
              <a:off x="1816131" y="3513233"/>
              <a:ext cx="386007" cy="49096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箭头连接符 17">
              <a:extLst>
                <a:ext uri="{FF2B5EF4-FFF2-40B4-BE49-F238E27FC236}">
                  <a16:creationId xmlns:a16="http://schemas.microsoft.com/office/drawing/2014/main" id="{127CA178-4032-BF5D-B171-B1737048710D}"/>
                </a:ext>
              </a:extLst>
            </p:cNvPr>
            <p:cNvCxnSpPr>
              <a:cxnSpLocks/>
              <a:stCxn id="24" idx="7"/>
              <a:endCxn id="21" idx="3"/>
            </p:cNvCxnSpPr>
            <p:nvPr/>
          </p:nvCxnSpPr>
          <p:spPr>
            <a:xfrm flipV="1">
              <a:off x="1628402" y="4311508"/>
              <a:ext cx="446443" cy="77020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线箭头连接符 18">
              <a:extLst>
                <a:ext uri="{FF2B5EF4-FFF2-40B4-BE49-F238E27FC236}">
                  <a16:creationId xmlns:a16="http://schemas.microsoft.com/office/drawing/2014/main" id="{C57BB414-FF9F-723C-A8D2-508D61C4131B}"/>
                </a:ext>
              </a:extLst>
            </p:cNvPr>
            <p:cNvCxnSpPr>
              <a:cxnSpLocks/>
              <a:stCxn id="21" idx="6"/>
              <a:endCxn id="25" idx="0"/>
            </p:cNvCxnSpPr>
            <p:nvPr/>
          </p:nvCxnSpPr>
          <p:spPr>
            <a:xfrm>
              <a:off x="2382158" y="4184215"/>
              <a:ext cx="281630" cy="484728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31">
            <a:extLst>
              <a:ext uri="{FF2B5EF4-FFF2-40B4-BE49-F238E27FC236}">
                <a16:creationId xmlns:a16="http://schemas.microsoft.com/office/drawing/2014/main" id="{A057C855-3597-D4F7-9223-E7A320FBA71D}"/>
              </a:ext>
            </a:extLst>
          </p:cNvPr>
          <p:cNvGrpSpPr/>
          <p:nvPr/>
        </p:nvGrpSpPr>
        <p:grpSpPr>
          <a:xfrm>
            <a:off x="2756836" y="1218985"/>
            <a:ext cx="2088443" cy="1170773"/>
            <a:chOff x="2433319" y="1280984"/>
            <a:chExt cx="2088443" cy="1170773"/>
          </a:xfrm>
        </p:grpSpPr>
        <p:sp>
          <p:nvSpPr>
            <p:cNvPr id="52" name="Rectangle 21">
              <a:extLst>
                <a:ext uri="{FF2B5EF4-FFF2-40B4-BE49-F238E27FC236}">
                  <a16:creationId xmlns:a16="http://schemas.microsoft.com/office/drawing/2014/main" id="{F0BCD260-D40E-796C-14EB-51E910F56363}"/>
                </a:ext>
              </a:extLst>
            </p:cNvPr>
            <p:cNvSpPr/>
            <p:nvPr/>
          </p:nvSpPr>
          <p:spPr>
            <a:xfrm>
              <a:off x="3112482" y="1280984"/>
              <a:ext cx="783393" cy="470317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14DA52C9-5141-EAC4-3DF6-C8032707376A}"/>
                </a:ext>
              </a:extLst>
            </p:cNvPr>
            <p:cNvSpPr/>
            <p:nvPr/>
          </p:nvSpPr>
          <p:spPr>
            <a:xfrm>
              <a:off x="2433319" y="2053334"/>
              <a:ext cx="2088443" cy="398423"/>
            </a:xfrm>
            <a:prstGeom prst="rect">
              <a:avLst/>
            </a:prstGeom>
            <a:solidFill>
              <a:srgbClr val="7030A0">
                <a:alpha val="38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上一层的表示结果</a:t>
              </a:r>
              <a:endParaRPr 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4" name="直线箭头连接符 24">
              <a:extLst>
                <a:ext uri="{FF2B5EF4-FFF2-40B4-BE49-F238E27FC236}">
                  <a16:creationId xmlns:a16="http://schemas.microsoft.com/office/drawing/2014/main" id="{28FA7985-FEB7-E274-F53C-CA4690E0A724}"/>
                </a:ext>
              </a:extLst>
            </p:cNvPr>
            <p:cNvCxnSpPr>
              <a:cxnSpLocks/>
              <a:stCxn id="53" idx="0"/>
              <a:endCxn id="52" idx="2"/>
            </p:cNvCxnSpPr>
            <p:nvPr/>
          </p:nvCxnSpPr>
          <p:spPr bwMode="auto">
            <a:xfrm flipV="1">
              <a:off x="3477541" y="1751301"/>
              <a:ext cx="26638" cy="302033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rgbClr val="7030A0"/>
              </a:solidFill>
              <a:prstDash val="dash"/>
              <a:round/>
              <a:headEnd type="none" w="lg" len="lg"/>
              <a:tailEnd type="triangle"/>
            </a:ln>
            <a:effectLst/>
          </p:spPr>
        </p:cxnSp>
      </p:grpSp>
      <p:grpSp>
        <p:nvGrpSpPr>
          <p:cNvPr id="55" name="组合 35">
            <a:extLst>
              <a:ext uri="{FF2B5EF4-FFF2-40B4-BE49-F238E27FC236}">
                <a16:creationId xmlns:a16="http://schemas.microsoft.com/office/drawing/2014/main" id="{056E8294-E1F2-5B8A-E885-9A220304DC11}"/>
              </a:ext>
            </a:extLst>
          </p:cNvPr>
          <p:cNvGrpSpPr/>
          <p:nvPr/>
        </p:nvGrpSpPr>
        <p:grpSpPr>
          <a:xfrm>
            <a:off x="620323" y="1218985"/>
            <a:ext cx="2617929" cy="1190397"/>
            <a:chOff x="168340" y="1265095"/>
            <a:chExt cx="2617929" cy="1190397"/>
          </a:xfrm>
        </p:grpSpPr>
        <p:sp>
          <p:nvSpPr>
            <p:cNvPr id="56" name="Rectangle 21">
              <a:extLst>
                <a:ext uri="{FF2B5EF4-FFF2-40B4-BE49-F238E27FC236}">
                  <a16:creationId xmlns:a16="http://schemas.microsoft.com/office/drawing/2014/main" id="{8B52ECB3-BED2-C003-50C1-7A23F9B14487}"/>
                </a:ext>
              </a:extLst>
            </p:cNvPr>
            <p:cNvSpPr/>
            <p:nvPr/>
          </p:nvSpPr>
          <p:spPr>
            <a:xfrm>
              <a:off x="2407031" y="1265095"/>
              <a:ext cx="379238" cy="470317"/>
            </a:xfrm>
            <a:prstGeom prst="rect">
              <a:avLst/>
            </a:prstGeom>
            <a:solidFill>
              <a:schemeClr val="accent6">
                <a:alpha val="25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21">
                  <a:extLst>
                    <a:ext uri="{FF2B5EF4-FFF2-40B4-BE49-F238E27FC236}">
                      <a16:creationId xmlns:a16="http://schemas.microsoft.com/office/drawing/2014/main" id="{5852AFF3-D139-8073-7E72-1A0B159FA113}"/>
                    </a:ext>
                  </a:extLst>
                </p:cNvPr>
                <p:cNvSpPr/>
                <p:nvPr/>
              </p:nvSpPr>
              <p:spPr>
                <a:xfrm>
                  <a:off x="168340" y="1985175"/>
                  <a:ext cx="1899273" cy="470317"/>
                </a:xfrm>
                <a:prstGeom prst="rect">
                  <a:avLst/>
                </a:prstGeom>
                <a:solidFill>
                  <a:schemeClr val="accent6">
                    <a:alpha val="38000"/>
                  </a:schemeClr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kumimoji="1" lang="en-GB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kumimoji="1" lang="en-GB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kumimoji="1" lang="en-GB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7" name="Rectangle 21">
                  <a:extLst>
                    <a:ext uri="{FF2B5EF4-FFF2-40B4-BE49-F238E27FC236}">
                      <a16:creationId xmlns:a16="http://schemas.microsoft.com/office/drawing/2014/main" id="{F4E4F0F1-B2B7-9840-BAA2-7D0517274B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40" y="1985175"/>
                  <a:ext cx="1899273" cy="4703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任意多边形 65">
              <a:extLst>
                <a:ext uri="{FF2B5EF4-FFF2-40B4-BE49-F238E27FC236}">
                  <a16:creationId xmlns:a16="http://schemas.microsoft.com/office/drawing/2014/main" id="{0D19DB9F-6DDB-1270-25B3-10BBF3AD21CB}"/>
                </a:ext>
              </a:extLst>
            </p:cNvPr>
            <p:cNvSpPr/>
            <p:nvPr/>
          </p:nvSpPr>
          <p:spPr bwMode="auto">
            <a:xfrm rot="20865779" flipV="1">
              <a:off x="2013031" y="1706125"/>
              <a:ext cx="639838" cy="446452"/>
            </a:xfrm>
            <a:custGeom>
              <a:avLst/>
              <a:gdLst>
                <a:gd name="connsiteX0" fmla="*/ 0 w 4221622"/>
                <a:gd name="connsiteY0" fmla="*/ 5697 h 1937047"/>
                <a:gd name="connsiteX1" fmla="*/ 521293 w 4221622"/>
                <a:gd name="connsiteY1" fmla="*/ 5697 h 1937047"/>
                <a:gd name="connsiteX2" fmla="*/ 1230594 w 4221622"/>
                <a:gd name="connsiteY2" fmla="*/ 39881 h 1937047"/>
                <a:gd name="connsiteX3" fmla="*/ 2119357 w 4221622"/>
                <a:gd name="connsiteY3" fmla="*/ 142430 h 1937047"/>
                <a:gd name="connsiteX4" fmla="*/ 3127761 w 4221622"/>
                <a:gd name="connsiteY4" fmla="*/ 450079 h 1937047"/>
                <a:gd name="connsiteX5" fmla="*/ 3837062 w 4221622"/>
                <a:gd name="connsiteY5" fmla="*/ 937189 h 1937047"/>
                <a:gd name="connsiteX6" fmla="*/ 4221622 w 4221622"/>
                <a:gd name="connsiteY6" fmla="*/ 1937047 h 193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1622" h="1937047">
                  <a:moveTo>
                    <a:pt x="0" y="5697"/>
                  </a:moveTo>
                  <a:cubicBezTo>
                    <a:pt x="158097" y="2848"/>
                    <a:pt x="316194" y="0"/>
                    <a:pt x="521293" y="5697"/>
                  </a:cubicBezTo>
                  <a:cubicBezTo>
                    <a:pt x="726392" y="11394"/>
                    <a:pt x="964250" y="17092"/>
                    <a:pt x="1230594" y="39881"/>
                  </a:cubicBezTo>
                  <a:cubicBezTo>
                    <a:pt x="1496938" y="62670"/>
                    <a:pt x="1803162" y="74064"/>
                    <a:pt x="2119357" y="142430"/>
                  </a:cubicBezTo>
                  <a:cubicBezTo>
                    <a:pt x="2435552" y="210796"/>
                    <a:pt x="2841477" y="317619"/>
                    <a:pt x="3127761" y="450079"/>
                  </a:cubicBezTo>
                  <a:cubicBezTo>
                    <a:pt x="3414045" y="582539"/>
                    <a:pt x="3654752" y="689361"/>
                    <a:pt x="3837062" y="937189"/>
                  </a:cubicBezTo>
                  <a:cubicBezTo>
                    <a:pt x="4019372" y="1185017"/>
                    <a:pt x="4120497" y="1561032"/>
                    <a:pt x="4221622" y="1937047"/>
                  </a:cubicBezTo>
                </a:path>
              </a:pathLst>
            </a:custGeom>
            <a:noFill/>
            <a:ln w="15875" cap="flat" cmpd="sng" algn="ctr">
              <a:solidFill>
                <a:schemeClr val="accent6"/>
              </a:solidFill>
              <a:prstDash val="dash"/>
              <a:round/>
              <a:headEnd type="none" w="lg" len="lg"/>
              <a:tailEnd type="triangle" w="sm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合 39">
            <a:extLst>
              <a:ext uri="{FF2B5EF4-FFF2-40B4-BE49-F238E27FC236}">
                <a16:creationId xmlns:a16="http://schemas.microsoft.com/office/drawing/2014/main" id="{D9B6B34B-BF9D-E57E-C8A4-21C1CE10E30F}"/>
              </a:ext>
            </a:extLst>
          </p:cNvPr>
          <p:cNvGrpSpPr/>
          <p:nvPr/>
        </p:nvGrpSpPr>
        <p:grpSpPr>
          <a:xfrm>
            <a:off x="4442875" y="1185246"/>
            <a:ext cx="1666079" cy="684207"/>
            <a:chOff x="4119358" y="1175237"/>
            <a:chExt cx="1666079" cy="684207"/>
          </a:xfrm>
        </p:grpSpPr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C5BFC733-386F-C595-BBD9-422186291D7A}"/>
                </a:ext>
              </a:extLst>
            </p:cNvPr>
            <p:cNvSpPr/>
            <p:nvPr/>
          </p:nvSpPr>
          <p:spPr>
            <a:xfrm>
              <a:off x="4119358" y="1175237"/>
              <a:ext cx="812682" cy="470316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任意多边形 65">
              <a:extLst>
                <a:ext uri="{FF2B5EF4-FFF2-40B4-BE49-F238E27FC236}">
                  <a16:creationId xmlns:a16="http://schemas.microsoft.com/office/drawing/2014/main" id="{FBAFCA96-5009-ABAE-309E-AA0EFC48E4A1}"/>
                </a:ext>
              </a:extLst>
            </p:cNvPr>
            <p:cNvSpPr/>
            <p:nvPr/>
          </p:nvSpPr>
          <p:spPr bwMode="auto">
            <a:xfrm rot="11919504">
              <a:off x="4726608" y="1813725"/>
              <a:ext cx="1058829" cy="45719"/>
            </a:xfrm>
            <a:custGeom>
              <a:avLst/>
              <a:gdLst>
                <a:gd name="connsiteX0" fmla="*/ 0 w 4221622"/>
                <a:gd name="connsiteY0" fmla="*/ 5697 h 1937047"/>
                <a:gd name="connsiteX1" fmla="*/ 521293 w 4221622"/>
                <a:gd name="connsiteY1" fmla="*/ 5697 h 1937047"/>
                <a:gd name="connsiteX2" fmla="*/ 1230594 w 4221622"/>
                <a:gd name="connsiteY2" fmla="*/ 39881 h 1937047"/>
                <a:gd name="connsiteX3" fmla="*/ 2119357 w 4221622"/>
                <a:gd name="connsiteY3" fmla="*/ 142430 h 1937047"/>
                <a:gd name="connsiteX4" fmla="*/ 3127761 w 4221622"/>
                <a:gd name="connsiteY4" fmla="*/ 450079 h 1937047"/>
                <a:gd name="connsiteX5" fmla="*/ 3837062 w 4221622"/>
                <a:gd name="connsiteY5" fmla="*/ 937189 h 1937047"/>
                <a:gd name="connsiteX6" fmla="*/ 4221622 w 4221622"/>
                <a:gd name="connsiteY6" fmla="*/ 1937047 h 193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1622" h="1937047">
                  <a:moveTo>
                    <a:pt x="0" y="5697"/>
                  </a:moveTo>
                  <a:cubicBezTo>
                    <a:pt x="158097" y="2848"/>
                    <a:pt x="316194" y="0"/>
                    <a:pt x="521293" y="5697"/>
                  </a:cubicBezTo>
                  <a:cubicBezTo>
                    <a:pt x="726392" y="11394"/>
                    <a:pt x="964250" y="17092"/>
                    <a:pt x="1230594" y="39881"/>
                  </a:cubicBezTo>
                  <a:cubicBezTo>
                    <a:pt x="1496938" y="62670"/>
                    <a:pt x="1803162" y="74064"/>
                    <a:pt x="2119357" y="142430"/>
                  </a:cubicBezTo>
                  <a:cubicBezTo>
                    <a:pt x="2435552" y="210796"/>
                    <a:pt x="2841477" y="317619"/>
                    <a:pt x="3127761" y="450079"/>
                  </a:cubicBezTo>
                  <a:cubicBezTo>
                    <a:pt x="3414045" y="582539"/>
                    <a:pt x="3654752" y="689361"/>
                    <a:pt x="3837062" y="937189"/>
                  </a:cubicBezTo>
                  <a:cubicBezTo>
                    <a:pt x="4019372" y="1185017"/>
                    <a:pt x="4120497" y="1561032"/>
                    <a:pt x="4221622" y="1937047"/>
                  </a:cubicBezTo>
                </a:path>
              </a:pathLst>
            </a:custGeom>
            <a:noFill/>
            <a:ln w="15875" cap="flat" cmpd="sng" algn="ctr">
              <a:solidFill>
                <a:schemeClr val="accent2"/>
              </a:solidFill>
              <a:prstDash val="dash"/>
              <a:round/>
              <a:headEnd type="none" w="lg" len="lg"/>
              <a:tailEnd type="triangle" w="sm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42">
                <a:extLst>
                  <a:ext uri="{FF2B5EF4-FFF2-40B4-BE49-F238E27FC236}">
                    <a16:creationId xmlns:a16="http://schemas.microsoft.com/office/drawing/2014/main" id="{45D494A0-0426-F76C-17E7-39F37AC76204}"/>
                  </a:ext>
                </a:extLst>
              </p:cNvPr>
              <p:cNvSpPr/>
              <p:nvPr/>
            </p:nvSpPr>
            <p:spPr>
              <a:xfrm>
                <a:off x="608246" y="1143946"/>
                <a:ext cx="5106783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42">
                <a:extLst>
                  <a:ext uri="{FF2B5EF4-FFF2-40B4-BE49-F238E27FC236}">
                    <a16:creationId xmlns:a16="http://schemas.microsoft.com/office/drawing/2014/main" id="{45D494A0-0426-F76C-17E7-39F37AC76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46" y="1143946"/>
                <a:ext cx="5106783" cy="666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21">
            <a:extLst>
              <a:ext uri="{FF2B5EF4-FFF2-40B4-BE49-F238E27FC236}">
                <a16:creationId xmlns:a16="http://schemas.microsoft.com/office/drawing/2014/main" id="{DF0477D8-2471-32BF-AA33-18748608721C}"/>
              </a:ext>
            </a:extLst>
          </p:cNvPr>
          <p:cNvSpPr/>
          <p:nvPr/>
        </p:nvSpPr>
        <p:spPr>
          <a:xfrm>
            <a:off x="4978042" y="1986295"/>
            <a:ext cx="1714181" cy="398423"/>
          </a:xfrm>
          <a:prstGeom prst="rect">
            <a:avLst/>
          </a:prstGeom>
          <a:solidFill>
            <a:schemeClr val="accent2">
              <a:alpha val="38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待学习权重矩阵</a:t>
            </a:r>
            <a:endParaRPr 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矩形 44">
            <a:extLst>
              <a:ext uri="{FF2B5EF4-FFF2-40B4-BE49-F238E27FC236}">
                <a16:creationId xmlns:a16="http://schemas.microsoft.com/office/drawing/2014/main" id="{4796535A-225C-017E-1ECE-F29B5956D470}"/>
              </a:ext>
            </a:extLst>
          </p:cNvPr>
          <p:cNvSpPr/>
          <p:nvPr/>
        </p:nvSpPr>
        <p:spPr>
          <a:xfrm>
            <a:off x="961256" y="3294395"/>
            <a:ext cx="588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FF0000"/>
                </a:solidFill>
              </a:rPr>
              <a:t>x</a:t>
            </a:r>
            <a:r>
              <a:rPr kumimoji="1" lang="en-US" altLang="zh-CN" sz="1800" baseline="-25000" dirty="0">
                <a:solidFill>
                  <a:srgbClr val="FF0000"/>
                </a:solidFill>
              </a:rPr>
              <a:t>0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66" name="表格 10">
            <a:extLst>
              <a:ext uri="{FF2B5EF4-FFF2-40B4-BE49-F238E27FC236}">
                <a16:creationId xmlns:a16="http://schemas.microsoft.com/office/drawing/2014/main" id="{DC954CBB-D5B0-BE6F-FB6D-DB2E5C672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289618"/>
              </p:ext>
            </p:extLst>
          </p:nvPr>
        </p:nvGraphicFramePr>
        <p:xfrm>
          <a:off x="457200" y="2697115"/>
          <a:ext cx="806760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377">
                  <a:extLst>
                    <a:ext uri="{9D8B030D-6E8A-4147-A177-3AD203B41FA5}">
                      <a16:colId xmlns:a16="http://schemas.microsoft.com/office/drawing/2014/main" val="2042742681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2864838226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3920779568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2393424714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461702472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3417968273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3854256978"/>
                    </a:ext>
                  </a:extLst>
                </a:gridCol>
              </a:tblGrid>
              <a:tr h="361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Node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500" b="1" kern="0" dirty="0"/>
                        <a:t>Features1</a:t>
                      </a:r>
                      <a:endParaRPr lang="zh-CN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500" b="1" kern="0" dirty="0"/>
                        <a:t>Features2</a:t>
                      </a:r>
                      <a:endParaRPr lang="zh-CN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500" b="1" kern="0" dirty="0"/>
                        <a:t>Features3</a:t>
                      </a:r>
                      <a:endParaRPr lang="zh-CN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500" b="1" kern="0" dirty="0"/>
                        <a:t>Features4</a:t>
                      </a:r>
                      <a:endParaRPr lang="zh-CN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500" b="1" kern="0" dirty="0"/>
                        <a:t>Features5</a:t>
                      </a:r>
                      <a:endParaRPr lang="zh-CN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500" b="1" kern="0" dirty="0"/>
                        <a:t>Features6</a:t>
                      </a:r>
                      <a:endParaRPr lang="zh-CN" altLang="en-US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031300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kumimoji="1" lang="en-US" altLang="zh-CN" sz="1800" b="1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549957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1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424989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2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258003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3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920322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4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551328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5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66703"/>
                  </a:ext>
                </a:extLst>
              </a:tr>
            </a:tbl>
          </a:graphicData>
        </a:graphic>
      </p:graphicFrame>
      <p:sp>
        <p:nvSpPr>
          <p:cNvPr id="67" name="矩形 46">
            <a:extLst>
              <a:ext uri="{FF2B5EF4-FFF2-40B4-BE49-F238E27FC236}">
                <a16:creationId xmlns:a16="http://schemas.microsoft.com/office/drawing/2014/main" id="{48366159-2096-BB4F-E266-80151C2253F4}"/>
              </a:ext>
            </a:extLst>
          </p:cNvPr>
          <p:cNvSpPr/>
          <p:nvPr/>
        </p:nvSpPr>
        <p:spPr>
          <a:xfrm>
            <a:off x="639553" y="3034764"/>
            <a:ext cx="930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FF0000"/>
                </a:solidFill>
              </a:rPr>
              <a:t>x</a:t>
            </a:r>
            <a:r>
              <a:rPr kumimoji="1" lang="en-US" altLang="zh-CN" sz="2000" baseline="-25000" dirty="0">
                <a:solidFill>
                  <a:srgbClr val="FF0000"/>
                </a:solidFill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68" name="表格 47">
            <a:extLst>
              <a:ext uri="{FF2B5EF4-FFF2-40B4-BE49-F238E27FC236}">
                <a16:creationId xmlns:a16="http://schemas.microsoft.com/office/drawing/2014/main" id="{D25A21A9-A5B2-D940-D84E-68C43C80B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64699"/>
              </p:ext>
            </p:extLst>
          </p:nvPr>
        </p:nvGraphicFramePr>
        <p:xfrm>
          <a:off x="457200" y="5232339"/>
          <a:ext cx="8063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799">
                  <a:extLst>
                    <a:ext uri="{9D8B030D-6E8A-4147-A177-3AD203B41FA5}">
                      <a16:colId xmlns:a16="http://schemas.microsoft.com/office/drawing/2014/main" val="1111622715"/>
                    </a:ext>
                  </a:extLst>
                </a:gridCol>
                <a:gridCol w="1128200">
                  <a:extLst>
                    <a:ext uri="{9D8B030D-6E8A-4147-A177-3AD203B41FA5}">
                      <a16:colId xmlns:a16="http://schemas.microsoft.com/office/drawing/2014/main" val="1834586368"/>
                    </a:ext>
                  </a:extLst>
                </a:gridCol>
                <a:gridCol w="1128200">
                  <a:extLst>
                    <a:ext uri="{9D8B030D-6E8A-4147-A177-3AD203B41FA5}">
                      <a16:colId xmlns:a16="http://schemas.microsoft.com/office/drawing/2014/main" val="1141199092"/>
                    </a:ext>
                  </a:extLst>
                </a:gridCol>
                <a:gridCol w="1128200">
                  <a:extLst>
                    <a:ext uri="{9D8B030D-6E8A-4147-A177-3AD203B41FA5}">
                      <a16:colId xmlns:a16="http://schemas.microsoft.com/office/drawing/2014/main" val="2249047609"/>
                    </a:ext>
                  </a:extLst>
                </a:gridCol>
                <a:gridCol w="1128200">
                  <a:extLst>
                    <a:ext uri="{9D8B030D-6E8A-4147-A177-3AD203B41FA5}">
                      <a16:colId xmlns:a16="http://schemas.microsoft.com/office/drawing/2014/main" val="4265369859"/>
                    </a:ext>
                  </a:extLst>
                </a:gridCol>
                <a:gridCol w="1128200">
                  <a:extLst>
                    <a:ext uri="{9D8B030D-6E8A-4147-A177-3AD203B41FA5}">
                      <a16:colId xmlns:a16="http://schemas.microsoft.com/office/drawing/2014/main" val="345853678"/>
                    </a:ext>
                  </a:extLst>
                </a:gridCol>
                <a:gridCol w="1128200">
                  <a:extLst>
                    <a:ext uri="{9D8B030D-6E8A-4147-A177-3AD203B41FA5}">
                      <a16:colId xmlns:a16="http://schemas.microsoft.com/office/drawing/2014/main" val="2588753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Sum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44312"/>
                  </a:ext>
                </a:extLst>
              </a:tr>
            </a:tbl>
          </a:graphicData>
        </a:graphic>
      </p:graphicFrame>
      <p:graphicFrame>
        <p:nvGraphicFramePr>
          <p:cNvPr id="69" name="表格 48">
            <a:extLst>
              <a:ext uri="{FF2B5EF4-FFF2-40B4-BE49-F238E27FC236}">
                <a16:creationId xmlns:a16="http://schemas.microsoft.com/office/drawing/2014/main" id="{2541EC7B-41D7-EEDA-9B22-876AA897B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65279"/>
              </p:ext>
            </p:extLst>
          </p:nvPr>
        </p:nvGraphicFramePr>
        <p:xfrm>
          <a:off x="457200" y="5585298"/>
          <a:ext cx="8067601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377">
                  <a:extLst>
                    <a:ext uri="{9D8B030D-6E8A-4147-A177-3AD203B41FA5}">
                      <a16:colId xmlns:a16="http://schemas.microsoft.com/office/drawing/2014/main" val="354133845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3443047167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3326792841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3044786856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4096853104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1768508189"/>
                    </a:ext>
                  </a:extLst>
                </a:gridCol>
                <a:gridCol w="1128704">
                  <a:extLst>
                    <a:ext uri="{9D8B030D-6E8A-4147-A177-3AD203B41FA5}">
                      <a16:colId xmlns:a16="http://schemas.microsoft.com/office/drawing/2014/main" val="331180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Self-loop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257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表格 49">
                <a:extLst>
                  <a:ext uri="{FF2B5EF4-FFF2-40B4-BE49-F238E27FC236}">
                    <a16:creationId xmlns:a16="http://schemas.microsoft.com/office/drawing/2014/main" id="{A8D73DA5-C63C-B210-6BC6-CF2404482B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4005904"/>
                  </p:ext>
                </p:extLst>
              </p:nvPr>
            </p:nvGraphicFramePr>
            <p:xfrm>
              <a:off x="457200" y="5913249"/>
              <a:ext cx="806760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5377">
                      <a:extLst>
                        <a:ext uri="{9D8B030D-6E8A-4147-A177-3AD203B41FA5}">
                          <a16:colId xmlns:a16="http://schemas.microsoft.com/office/drawing/2014/main" val="2470648946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3830765446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3050840647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3434248064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2833527879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3507405222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35698562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ysClr val="windowText" lastClr="000000"/>
                              </a:solidFill>
                            </a:rPr>
                            <a:t>Symmetry</a:t>
                          </a:r>
                          <a:endParaRPr lang="zh-CN" altLang="en-US" sz="16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90556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表格 49">
                <a:extLst>
                  <a:ext uri="{FF2B5EF4-FFF2-40B4-BE49-F238E27FC236}">
                    <a16:creationId xmlns:a16="http://schemas.microsoft.com/office/drawing/2014/main" id="{A8D73DA5-C63C-B210-6BC6-CF2404482B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4005904"/>
                  </p:ext>
                </p:extLst>
              </p:nvPr>
            </p:nvGraphicFramePr>
            <p:xfrm>
              <a:off x="457200" y="5913249"/>
              <a:ext cx="806760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5377">
                      <a:extLst>
                        <a:ext uri="{9D8B030D-6E8A-4147-A177-3AD203B41FA5}">
                          <a16:colId xmlns:a16="http://schemas.microsoft.com/office/drawing/2014/main" val="2470648946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3830765446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3050840647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3434248064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2833527879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3507405222"/>
                        </a:ext>
                      </a:extLst>
                    </a:gridCol>
                    <a:gridCol w="1128704">
                      <a:extLst>
                        <a:ext uri="{9D8B030D-6E8A-4147-A177-3AD203B41FA5}">
                          <a16:colId xmlns:a16="http://schemas.microsoft.com/office/drawing/2014/main" val="35698562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ysClr val="windowText" lastClr="000000"/>
                              </a:solidFill>
                            </a:rPr>
                            <a:t>Symmetry</a:t>
                          </a:r>
                          <a:endParaRPr lang="zh-CN" altLang="en-US" sz="16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5730" t="-6667" r="-50224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5730" t="-6667" r="-40224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730" t="-6667" r="-30224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15730" t="-6667" r="-20224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90556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2" name="Title 71">
            <a:extLst>
              <a:ext uri="{FF2B5EF4-FFF2-40B4-BE49-F238E27FC236}">
                <a16:creationId xmlns:a16="http://schemas.microsoft.com/office/drawing/2014/main" id="{5EA73B7F-31BF-3912-AB6E-06B7DA30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GCN</a:t>
            </a:r>
            <a:r>
              <a:rPr kumimoji="1" lang="zh-CN" altLang="en-US" dirty="0"/>
              <a:t>消息传播框架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188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8C621-BB6F-2F4F-B60F-A56CF7BC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GCN</a:t>
            </a:r>
            <a:r>
              <a:rPr lang="zh-CN" altLang="en-US" sz="3600" dirty="0"/>
              <a:t>与</a:t>
            </a:r>
            <a:r>
              <a:rPr lang="en-US" sz="3600" dirty="0"/>
              <a:t>CNN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FD244-A47E-6A42-AAEC-CDCC1A179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80000"/>
            </a:pPr>
            <a:r>
              <a:rPr kumimoji="1" lang="en-US" altLang="zh-CN" sz="2800" dirty="0"/>
              <a:t>CNN</a:t>
            </a:r>
            <a:r>
              <a:rPr kumimoji="1" lang="zh-CN" altLang="en-US" sz="2800" dirty="0"/>
              <a:t>也是一种图卷积神经网络</a:t>
            </a:r>
            <a:r>
              <a:rPr kumimoji="1" lang="en-US" altLang="zh-CN" sz="2800" dirty="0"/>
              <a:t>(GCN)</a:t>
            </a:r>
            <a:r>
              <a:rPr kumimoji="1" lang="zh-CN" altLang="en-US" sz="2800" dirty="0"/>
              <a:t>：</a:t>
            </a:r>
            <a:endParaRPr kumimoji="1" lang="en-US" altLang="zh-CN" sz="1800" dirty="0"/>
          </a:p>
          <a:p>
            <a:pPr lvl="1">
              <a:buSzPct val="80000"/>
            </a:pPr>
            <a:r>
              <a:rPr kumimoji="1" lang="zh-CN" altLang="en-US" sz="2400" dirty="0"/>
              <a:t>聚合周围八个邻居节点和自身的特征信息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A728976-64CA-66F3-F818-F8EA2F18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00" y="2876450"/>
            <a:ext cx="3375647" cy="246435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C32FC7-F8A4-6270-DE44-63FEBA679A5B}"/>
              </a:ext>
            </a:extLst>
          </p:cNvPr>
          <p:cNvSpPr/>
          <p:nvPr/>
        </p:nvSpPr>
        <p:spPr>
          <a:xfrm>
            <a:off x="6583205" y="3070509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5">
            <a:extLst>
              <a:ext uri="{FF2B5EF4-FFF2-40B4-BE49-F238E27FC236}">
                <a16:creationId xmlns:a16="http://schemas.microsoft.com/office/drawing/2014/main" id="{F5BD6817-ED8C-2BFC-92D6-EE579493F894}"/>
              </a:ext>
            </a:extLst>
          </p:cNvPr>
          <p:cNvSpPr/>
          <p:nvPr/>
        </p:nvSpPr>
        <p:spPr>
          <a:xfrm>
            <a:off x="7447301" y="3066344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6">
            <a:extLst>
              <a:ext uri="{FF2B5EF4-FFF2-40B4-BE49-F238E27FC236}">
                <a16:creationId xmlns:a16="http://schemas.microsoft.com/office/drawing/2014/main" id="{8FA7C93C-CAC5-5CC1-8A8D-74A2293AF39F}"/>
              </a:ext>
            </a:extLst>
          </p:cNvPr>
          <p:cNvSpPr/>
          <p:nvPr/>
        </p:nvSpPr>
        <p:spPr>
          <a:xfrm>
            <a:off x="6583205" y="3930440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7">
            <a:extLst>
              <a:ext uri="{FF2B5EF4-FFF2-40B4-BE49-F238E27FC236}">
                <a16:creationId xmlns:a16="http://schemas.microsoft.com/office/drawing/2014/main" id="{0EC806EB-97F8-F6E0-38EA-A7CB8AC6E6A8}"/>
              </a:ext>
            </a:extLst>
          </p:cNvPr>
          <p:cNvSpPr/>
          <p:nvPr/>
        </p:nvSpPr>
        <p:spPr>
          <a:xfrm>
            <a:off x="6583205" y="4790371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8">
            <a:extLst>
              <a:ext uri="{FF2B5EF4-FFF2-40B4-BE49-F238E27FC236}">
                <a16:creationId xmlns:a16="http://schemas.microsoft.com/office/drawing/2014/main" id="{09B5FB05-45A8-0F30-9338-A674D739624B}"/>
              </a:ext>
            </a:extLst>
          </p:cNvPr>
          <p:cNvSpPr/>
          <p:nvPr/>
        </p:nvSpPr>
        <p:spPr>
          <a:xfrm>
            <a:off x="7446125" y="3930440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9">
            <a:extLst>
              <a:ext uri="{FF2B5EF4-FFF2-40B4-BE49-F238E27FC236}">
                <a16:creationId xmlns:a16="http://schemas.microsoft.com/office/drawing/2014/main" id="{0C4BE160-C55D-748D-F365-71733013E82D}"/>
              </a:ext>
            </a:extLst>
          </p:cNvPr>
          <p:cNvSpPr/>
          <p:nvPr/>
        </p:nvSpPr>
        <p:spPr>
          <a:xfrm>
            <a:off x="7446125" y="4790371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0">
            <a:extLst>
              <a:ext uri="{FF2B5EF4-FFF2-40B4-BE49-F238E27FC236}">
                <a16:creationId xmlns:a16="http://schemas.microsoft.com/office/drawing/2014/main" id="{A6C7F6CA-E2AB-1C56-219A-9D32848B1EB1}"/>
              </a:ext>
            </a:extLst>
          </p:cNvPr>
          <p:cNvSpPr/>
          <p:nvPr/>
        </p:nvSpPr>
        <p:spPr>
          <a:xfrm>
            <a:off x="5720285" y="3930440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1">
            <a:extLst>
              <a:ext uri="{FF2B5EF4-FFF2-40B4-BE49-F238E27FC236}">
                <a16:creationId xmlns:a16="http://schemas.microsoft.com/office/drawing/2014/main" id="{7684672D-8D67-CD84-5CA9-9FEA2D091635}"/>
              </a:ext>
            </a:extLst>
          </p:cNvPr>
          <p:cNvSpPr/>
          <p:nvPr/>
        </p:nvSpPr>
        <p:spPr>
          <a:xfrm>
            <a:off x="5720285" y="3066344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2">
            <a:extLst>
              <a:ext uri="{FF2B5EF4-FFF2-40B4-BE49-F238E27FC236}">
                <a16:creationId xmlns:a16="http://schemas.microsoft.com/office/drawing/2014/main" id="{EE6145A6-73B0-65C6-B075-6C8F9B7D7913}"/>
              </a:ext>
            </a:extLst>
          </p:cNvPr>
          <p:cNvSpPr/>
          <p:nvPr/>
        </p:nvSpPr>
        <p:spPr>
          <a:xfrm>
            <a:off x="5720285" y="4790371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3">
            <a:extLst>
              <a:ext uri="{FF2B5EF4-FFF2-40B4-BE49-F238E27FC236}">
                <a16:creationId xmlns:a16="http://schemas.microsoft.com/office/drawing/2014/main" id="{16F0A2FD-FB73-5256-6F89-EE42F4C09EE5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>
            <a:off x="6763225" y="3446628"/>
            <a:ext cx="0" cy="48381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14">
            <a:extLst>
              <a:ext uri="{FF2B5EF4-FFF2-40B4-BE49-F238E27FC236}">
                <a16:creationId xmlns:a16="http://schemas.microsoft.com/office/drawing/2014/main" id="{F2BBA788-68FC-C9BD-2562-077A16727A7A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6890518" y="3387381"/>
            <a:ext cx="609510" cy="598140"/>
          </a:xfrm>
          <a:prstGeom prst="straightConnector1">
            <a:avLst/>
          </a:prstGeom>
          <a:ln w="38100">
            <a:solidFill>
              <a:srgbClr val="FF76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15">
            <a:extLst>
              <a:ext uri="{FF2B5EF4-FFF2-40B4-BE49-F238E27FC236}">
                <a16:creationId xmlns:a16="http://schemas.microsoft.com/office/drawing/2014/main" id="{E2CE4279-F1DC-A6D4-0283-D474F65F69E8}"/>
              </a:ext>
            </a:extLst>
          </p:cNvPr>
          <p:cNvCxnSpPr>
            <a:cxnSpLocks/>
            <a:stCxn id="15" idx="2"/>
            <a:endCxn id="13" idx="6"/>
          </p:cNvCxnSpPr>
          <p:nvPr/>
        </p:nvCxnSpPr>
        <p:spPr>
          <a:xfrm flipH="1">
            <a:off x="6943245" y="4118499"/>
            <a:ext cx="502880" cy="0"/>
          </a:xfrm>
          <a:prstGeom prst="straightConnector1">
            <a:avLst/>
          </a:prstGeom>
          <a:ln w="38100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16">
            <a:extLst>
              <a:ext uri="{FF2B5EF4-FFF2-40B4-BE49-F238E27FC236}">
                <a16:creationId xmlns:a16="http://schemas.microsoft.com/office/drawing/2014/main" id="{A7BBFA96-F652-77AD-3D0C-F73751533B7D}"/>
              </a:ext>
            </a:extLst>
          </p:cNvPr>
          <p:cNvCxnSpPr>
            <a:cxnSpLocks/>
            <a:stCxn id="16" idx="1"/>
            <a:endCxn id="13" idx="5"/>
          </p:cNvCxnSpPr>
          <p:nvPr/>
        </p:nvCxnSpPr>
        <p:spPr>
          <a:xfrm flipH="1" flipV="1">
            <a:off x="6890518" y="4251478"/>
            <a:ext cx="608334" cy="59397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17">
            <a:extLst>
              <a:ext uri="{FF2B5EF4-FFF2-40B4-BE49-F238E27FC236}">
                <a16:creationId xmlns:a16="http://schemas.microsoft.com/office/drawing/2014/main" id="{4B3B4E26-57D3-90A8-7734-315572978774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6763225" y="4306559"/>
            <a:ext cx="0" cy="483813"/>
          </a:xfrm>
          <a:prstGeom prst="straightConnector1">
            <a:avLst/>
          </a:prstGeom>
          <a:ln w="38100">
            <a:solidFill>
              <a:srgbClr val="03B0B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18">
            <a:extLst>
              <a:ext uri="{FF2B5EF4-FFF2-40B4-BE49-F238E27FC236}">
                <a16:creationId xmlns:a16="http://schemas.microsoft.com/office/drawing/2014/main" id="{9A131FE3-9AE3-D4D7-5B5C-668512D42688}"/>
              </a:ext>
            </a:extLst>
          </p:cNvPr>
          <p:cNvCxnSpPr>
            <a:cxnSpLocks/>
            <a:stCxn id="19" idx="7"/>
            <a:endCxn id="13" idx="3"/>
          </p:cNvCxnSpPr>
          <p:nvPr/>
        </p:nvCxnSpPr>
        <p:spPr>
          <a:xfrm flipV="1">
            <a:off x="6027598" y="4251478"/>
            <a:ext cx="608334" cy="59397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19">
            <a:extLst>
              <a:ext uri="{FF2B5EF4-FFF2-40B4-BE49-F238E27FC236}">
                <a16:creationId xmlns:a16="http://schemas.microsoft.com/office/drawing/2014/main" id="{4416C774-B556-786C-E1D7-7C0637948393}"/>
              </a:ext>
            </a:extLst>
          </p:cNvPr>
          <p:cNvCxnSpPr>
            <a:cxnSpLocks/>
            <a:stCxn id="17" idx="6"/>
            <a:endCxn id="13" idx="2"/>
          </p:cNvCxnSpPr>
          <p:nvPr/>
        </p:nvCxnSpPr>
        <p:spPr>
          <a:xfrm>
            <a:off x="6080325" y="4118499"/>
            <a:ext cx="502880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0">
            <a:extLst>
              <a:ext uri="{FF2B5EF4-FFF2-40B4-BE49-F238E27FC236}">
                <a16:creationId xmlns:a16="http://schemas.microsoft.com/office/drawing/2014/main" id="{4F0DA71D-7171-9482-4817-79FC032B19E5}"/>
              </a:ext>
            </a:extLst>
          </p:cNvPr>
          <p:cNvCxnSpPr>
            <a:cxnSpLocks/>
            <a:stCxn id="18" idx="5"/>
            <a:endCxn id="13" idx="1"/>
          </p:cNvCxnSpPr>
          <p:nvPr/>
        </p:nvCxnSpPr>
        <p:spPr>
          <a:xfrm>
            <a:off x="6027598" y="3387381"/>
            <a:ext cx="608334" cy="598140"/>
          </a:xfrm>
          <a:prstGeom prst="straightConnector1">
            <a:avLst/>
          </a:prstGeom>
          <a:ln w="38100">
            <a:solidFill>
              <a:srgbClr val="A6472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弧 21">
            <a:extLst>
              <a:ext uri="{FF2B5EF4-FFF2-40B4-BE49-F238E27FC236}">
                <a16:creationId xmlns:a16="http://schemas.microsoft.com/office/drawing/2014/main" id="{93129342-6B78-318C-B988-E383E7AAAB7A}"/>
              </a:ext>
            </a:extLst>
          </p:cNvPr>
          <p:cNvSpPr/>
          <p:nvPr/>
        </p:nvSpPr>
        <p:spPr>
          <a:xfrm rot="5193084">
            <a:off x="6583281" y="3623083"/>
            <a:ext cx="359884" cy="280719"/>
          </a:xfrm>
          <a:prstGeom prst="arc">
            <a:avLst>
              <a:gd name="adj1" fmla="val 1487018"/>
              <a:gd name="adj2" fmla="val 20713265"/>
            </a:avLst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2">
                <a:extLst>
                  <a:ext uri="{FF2B5EF4-FFF2-40B4-BE49-F238E27FC236}">
                    <a16:creationId xmlns:a16="http://schemas.microsoft.com/office/drawing/2014/main" id="{2B81BEA7-F9E8-F6F3-8258-2A4B064B71F8}"/>
                  </a:ext>
                </a:extLst>
              </p:cNvPr>
              <p:cNvSpPr txBox="1"/>
              <p:nvPr/>
            </p:nvSpPr>
            <p:spPr>
              <a:xfrm>
                <a:off x="6522056" y="3020466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9" name="文本框 22">
                <a:extLst>
                  <a:ext uri="{FF2B5EF4-FFF2-40B4-BE49-F238E27FC236}">
                    <a16:creationId xmlns:a16="http://schemas.microsoft.com/office/drawing/2014/main" id="{2B81BEA7-F9E8-F6F3-8258-2A4B064B7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56" y="3020466"/>
                <a:ext cx="53196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3">
                <a:extLst>
                  <a:ext uri="{FF2B5EF4-FFF2-40B4-BE49-F238E27FC236}">
                    <a16:creationId xmlns:a16="http://schemas.microsoft.com/office/drawing/2014/main" id="{B114C34A-51E2-2B63-C95D-D22B625A9421}"/>
                  </a:ext>
                </a:extLst>
              </p:cNvPr>
              <p:cNvSpPr txBox="1"/>
              <p:nvPr/>
            </p:nvSpPr>
            <p:spPr>
              <a:xfrm>
                <a:off x="7387113" y="3028890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0" name="文本框 23">
                <a:extLst>
                  <a:ext uri="{FF2B5EF4-FFF2-40B4-BE49-F238E27FC236}">
                    <a16:creationId xmlns:a16="http://schemas.microsoft.com/office/drawing/2014/main" id="{B114C34A-51E2-2B63-C95D-D22B625A9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113" y="3028890"/>
                <a:ext cx="53196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24">
                <a:extLst>
                  <a:ext uri="{FF2B5EF4-FFF2-40B4-BE49-F238E27FC236}">
                    <a16:creationId xmlns:a16="http://schemas.microsoft.com/office/drawing/2014/main" id="{D2D72089-D137-AF85-C39A-6457F8A8BB5D}"/>
                  </a:ext>
                </a:extLst>
              </p:cNvPr>
              <p:cNvSpPr txBox="1"/>
              <p:nvPr/>
            </p:nvSpPr>
            <p:spPr>
              <a:xfrm>
                <a:off x="7386525" y="3894510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1" name="文本框 24">
                <a:extLst>
                  <a:ext uri="{FF2B5EF4-FFF2-40B4-BE49-F238E27FC236}">
                    <a16:creationId xmlns:a16="http://schemas.microsoft.com/office/drawing/2014/main" id="{D2D72089-D137-AF85-C39A-6457F8A8B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25" y="3894510"/>
                <a:ext cx="531968" cy="40011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25">
                <a:extLst>
                  <a:ext uri="{FF2B5EF4-FFF2-40B4-BE49-F238E27FC236}">
                    <a16:creationId xmlns:a16="http://schemas.microsoft.com/office/drawing/2014/main" id="{8043FD45-E2E8-AAB9-7988-C610B6DBD9FF}"/>
                  </a:ext>
                </a:extLst>
              </p:cNvPr>
              <p:cNvSpPr txBox="1"/>
              <p:nvPr/>
            </p:nvSpPr>
            <p:spPr>
              <a:xfrm>
                <a:off x="7387731" y="4746668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2" name="文本框 25">
                <a:extLst>
                  <a:ext uri="{FF2B5EF4-FFF2-40B4-BE49-F238E27FC236}">
                    <a16:creationId xmlns:a16="http://schemas.microsoft.com/office/drawing/2014/main" id="{8043FD45-E2E8-AAB9-7988-C610B6DBD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731" y="4746668"/>
                <a:ext cx="53196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26">
                <a:extLst>
                  <a:ext uri="{FF2B5EF4-FFF2-40B4-BE49-F238E27FC236}">
                    <a16:creationId xmlns:a16="http://schemas.microsoft.com/office/drawing/2014/main" id="{E073088E-6705-CD11-18D9-7194FB544C32}"/>
                  </a:ext>
                </a:extLst>
              </p:cNvPr>
              <p:cNvSpPr txBox="1"/>
              <p:nvPr/>
            </p:nvSpPr>
            <p:spPr>
              <a:xfrm>
                <a:off x="6520880" y="4753783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3" name="文本框 26">
                <a:extLst>
                  <a:ext uri="{FF2B5EF4-FFF2-40B4-BE49-F238E27FC236}">
                    <a16:creationId xmlns:a16="http://schemas.microsoft.com/office/drawing/2014/main" id="{E073088E-6705-CD11-18D9-7194FB54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80" y="4753783"/>
                <a:ext cx="531968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27">
                <a:extLst>
                  <a:ext uri="{FF2B5EF4-FFF2-40B4-BE49-F238E27FC236}">
                    <a16:creationId xmlns:a16="http://schemas.microsoft.com/office/drawing/2014/main" id="{9117DF71-FE58-73F4-45FE-CC6E3296ED27}"/>
                  </a:ext>
                </a:extLst>
              </p:cNvPr>
              <p:cNvSpPr txBox="1"/>
              <p:nvPr/>
            </p:nvSpPr>
            <p:spPr>
              <a:xfrm>
                <a:off x="5654029" y="4753783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4" name="文本框 27">
                <a:extLst>
                  <a:ext uri="{FF2B5EF4-FFF2-40B4-BE49-F238E27FC236}">
                    <a16:creationId xmlns:a16="http://schemas.microsoft.com/office/drawing/2014/main" id="{9117DF71-FE58-73F4-45FE-CC6E3296E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029" y="4753783"/>
                <a:ext cx="531968" cy="400110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28">
                <a:extLst>
                  <a:ext uri="{FF2B5EF4-FFF2-40B4-BE49-F238E27FC236}">
                    <a16:creationId xmlns:a16="http://schemas.microsoft.com/office/drawing/2014/main" id="{1B1ECF34-FDDE-A24C-A069-F6D968AB327C}"/>
                  </a:ext>
                </a:extLst>
              </p:cNvPr>
              <p:cNvSpPr txBox="1"/>
              <p:nvPr/>
            </p:nvSpPr>
            <p:spPr>
              <a:xfrm>
                <a:off x="5655235" y="3889687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5" name="文本框 28">
                <a:extLst>
                  <a:ext uri="{FF2B5EF4-FFF2-40B4-BE49-F238E27FC236}">
                    <a16:creationId xmlns:a16="http://schemas.microsoft.com/office/drawing/2014/main" id="{1B1ECF34-FDDE-A24C-A069-F6D968AB3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235" y="3889687"/>
                <a:ext cx="531968" cy="400110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29">
                <a:extLst>
                  <a:ext uri="{FF2B5EF4-FFF2-40B4-BE49-F238E27FC236}">
                    <a16:creationId xmlns:a16="http://schemas.microsoft.com/office/drawing/2014/main" id="{4B848D47-FC88-B68D-CA2D-32A8ED4A1E3D}"/>
                  </a:ext>
                </a:extLst>
              </p:cNvPr>
              <p:cNvSpPr txBox="1"/>
              <p:nvPr/>
            </p:nvSpPr>
            <p:spPr>
              <a:xfrm>
                <a:off x="5660458" y="3028890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6" name="文本框 29">
                <a:extLst>
                  <a:ext uri="{FF2B5EF4-FFF2-40B4-BE49-F238E27FC236}">
                    <a16:creationId xmlns:a16="http://schemas.microsoft.com/office/drawing/2014/main" id="{4B848D47-FC88-B68D-CA2D-32A8ED4A1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458" y="3028890"/>
                <a:ext cx="53196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0">
                <a:extLst>
                  <a:ext uri="{FF2B5EF4-FFF2-40B4-BE49-F238E27FC236}">
                    <a16:creationId xmlns:a16="http://schemas.microsoft.com/office/drawing/2014/main" id="{52943E22-7975-1D72-0D62-6A66D470E375}"/>
                  </a:ext>
                </a:extLst>
              </p:cNvPr>
              <p:cNvSpPr txBox="1"/>
              <p:nvPr/>
            </p:nvSpPr>
            <p:spPr>
              <a:xfrm>
                <a:off x="6520880" y="3902283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7" name="文本框 30">
                <a:extLst>
                  <a:ext uri="{FF2B5EF4-FFF2-40B4-BE49-F238E27FC236}">
                    <a16:creationId xmlns:a16="http://schemas.microsoft.com/office/drawing/2014/main" id="{52943E22-7975-1D72-0D62-6A66D470E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80" y="3902283"/>
                <a:ext cx="531968" cy="400110"/>
              </a:xfrm>
              <a:prstGeom prst="rect">
                <a:avLst/>
              </a:prstGeom>
              <a:blipFill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1">
                <a:extLst>
                  <a:ext uri="{FF2B5EF4-FFF2-40B4-BE49-F238E27FC236}">
                    <a16:creationId xmlns:a16="http://schemas.microsoft.com/office/drawing/2014/main" id="{50D2E6EB-9AC6-DDBC-59A6-6C9CB5E0E3AE}"/>
                  </a:ext>
                </a:extLst>
              </p:cNvPr>
              <p:cNvSpPr txBox="1"/>
              <p:nvPr/>
            </p:nvSpPr>
            <p:spPr>
              <a:xfrm>
                <a:off x="5851393" y="3429997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8" name="文本框 31">
                <a:extLst>
                  <a:ext uri="{FF2B5EF4-FFF2-40B4-BE49-F238E27FC236}">
                    <a16:creationId xmlns:a16="http://schemas.microsoft.com/office/drawing/2014/main" id="{50D2E6EB-9AC6-DDBC-59A6-6C9CB5E0E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393" y="3429997"/>
                <a:ext cx="53196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2">
                <a:extLst>
                  <a:ext uri="{FF2B5EF4-FFF2-40B4-BE49-F238E27FC236}">
                    <a16:creationId xmlns:a16="http://schemas.microsoft.com/office/drawing/2014/main" id="{F0559503-E319-0742-D7B3-2DF06FCC5602}"/>
                  </a:ext>
                </a:extLst>
              </p:cNvPr>
              <p:cNvSpPr txBox="1"/>
              <p:nvPr/>
            </p:nvSpPr>
            <p:spPr>
              <a:xfrm>
                <a:off x="6675122" y="3346203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9" name="文本框 32">
                <a:extLst>
                  <a:ext uri="{FF2B5EF4-FFF2-40B4-BE49-F238E27FC236}">
                    <a16:creationId xmlns:a16="http://schemas.microsoft.com/office/drawing/2014/main" id="{F0559503-E319-0742-D7B3-2DF06FCC5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2" y="3346203"/>
                <a:ext cx="5319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3">
                <a:extLst>
                  <a:ext uri="{FF2B5EF4-FFF2-40B4-BE49-F238E27FC236}">
                    <a16:creationId xmlns:a16="http://schemas.microsoft.com/office/drawing/2014/main" id="{566B3977-B745-DB92-75DB-A0CD1A5CDB33}"/>
                  </a:ext>
                </a:extLst>
              </p:cNvPr>
              <p:cNvSpPr txBox="1"/>
              <p:nvPr/>
            </p:nvSpPr>
            <p:spPr>
              <a:xfrm>
                <a:off x="7168739" y="3472703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40" name="文本框 33">
                <a:extLst>
                  <a:ext uri="{FF2B5EF4-FFF2-40B4-BE49-F238E27FC236}">
                    <a16:creationId xmlns:a16="http://schemas.microsoft.com/office/drawing/2014/main" id="{566B3977-B745-DB92-75DB-A0CD1A5C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739" y="3472703"/>
                <a:ext cx="5319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34">
                <a:extLst>
                  <a:ext uri="{FF2B5EF4-FFF2-40B4-BE49-F238E27FC236}">
                    <a16:creationId xmlns:a16="http://schemas.microsoft.com/office/drawing/2014/main" id="{BD29C963-D363-54A2-5630-03912873C97F}"/>
                  </a:ext>
                </a:extLst>
              </p:cNvPr>
              <p:cNvSpPr txBox="1"/>
              <p:nvPr/>
            </p:nvSpPr>
            <p:spPr>
              <a:xfrm>
                <a:off x="7008495" y="3772698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41" name="文本框 34">
                <a:extLst>
                  <a:ext uri="{FF2B5EF4-FFF2-40B4-BE49-F238E27FC236}">
                    <a16:creationId xmlns:a16="http://schemas.microsoft.com/office/drawing/2014/main" id="{BD29C963-D363-54A2-5630-03912873C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495" y="3772698"/>
                <a:ext cx="5319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35">
                <a:extLst>
                  <a:ext uri="{FF2B5EF4-FFF2-40B4-BE49-F238E27FC236}">
                    <a16:creationId xmlns:a16="http://schemas.microsoft.com/office/drawing/2014/main" id="{8F385780-48A4-02E9-0547-12EA95EA724D}"/>
                  </a:ext>
                </a:extLst>
              </p:cNvPr>
              <p:cNvSpPr txBox="1"/>
              <p:nvPr/>
            </p:nvSpPr>
            <p:spPr>
              <a:xfrm>
                <a:off x="7070537" y="4272395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42" name="文本框 35">
                <a:extLst>
                  <a:ext uri="{FF2B5EF4-FFF2-40B4-BE49-F238E27FC236}">
                    <a16:creationId xmlns:a16="http://schemas.microsoft.com/office/drawing/2014/main" id="{8F385780-48A4-02E9-0547-12EA95EA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37" y="4272395"/>
                <a:ext cx="53196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36">
                <a:extLst>
                  <a:ext uri="{FF2B5EF4-FFF2-40B4-BE49-F238E27FC236}">
                    <a16:creationId xmlns:a16="http://schemas.microsoft.com/office/drawing/2014/main" id="{A2C95CB3-9F89-1505-993D-5AF1FC51883F}"/>
                  </a:ext>
                </a:extLst>
              </p:cNvPr>
              <p:cNvSpPr txBox="1"/>
              <p:nvPr/>
            </p:nvSpPr>
            <p:spPr>
              <a:xfrm>
                <a:off x="6657909" y="4413020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43" name="文本框 36">
                <a:extLst>
                  <a:ext uri="{FF2B5EF4-FFF2-40B4-BE49-F238E27FC236}">
                    <a16:creationId xmlns:a16="http://schemas.microsoft.com/office/drawing/2014/main" id="{A2C95CB3-9F89-1505-993D-5AF1FC518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09" y="4413020"/>
                <a:ext cx="53196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37">
                <a:extLst>
                  <a:ext uri="{FF2B5EF4-FFF2-40B4-BE49-F238E27FC236}">
                    <a16:creationId xmlns:a16="http://schemas.microsoft.com/office/drawing/2014/main" id="{BBB798EA-2E0A-303E-3E72-E2B8F4A7CF08}"/>
                  </a:ext>
                </a:extLst>
              </p:cNvPr>
              <p:cNvSpPr txBox="1"/>
              <p:nvPr/>
            </p:nvSpPr>
            <p:spPr>
              <a:xfrm>
                <a:off x="5900305" y="4294715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44" name="文本框 37">
                <a:extLst>
                  <a:ext uri="{FF2B5EF4-FFF2-40B4-BE49-F238E27FC236}">
                    <a16:creationId xmlns:a16="http://schemas.microsoft.com/office/drawing/2014/main" id="{BBB798EA-2E0A-303E-3E72-E2B8F4A7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305" y="4294715"/>
                <a:ext cx="53196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38">
                <a:extLst>
                  <a:ext uri="{FF2B5EF4-FFF2-40B4-BE49-F238E27FC236}">
                    <a16:creationId xmlns:a16="http://schemas.microsoft.com/office/drawing/2014/main" id="{9CAC7615-B639-39EB-8E4C-D8987FA742CE}"/>
                  </a:ext>
                </a:extLst>
              </p:cNvPr>
              <p:cNvSpPr txBox="1"/>
              <p:nvPr/>
            </p:nvSpPr>
            <p:spPr>
              <a:xfrm>
                <a:off x="5980520" y="3787491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45" name="文本框 38">
                <a:extLst>
                  <a:ext uri="{FF2B5EF4-FFF2-40B4-BE49-F238E27FC236}">
                    <a16:creationId xmlns:a16="http://schemas.microsoft.com/office/drawing/2014/main" id="{9CAC7615-B639-39EB-8E4C-D8987FA74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520" y="3787491"/>
                <a:ext cx="53196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39">
                <a:extLst>
                  <a:ext uri="{FF2B5EF4-FFF2-40B4-BE49-F238E27FC236}">
                    <a16:creationId xmlns:a16="http://schemas.microsoft.com/office/drawing/2014/main" id="{903C3BA0-32F2-1FF6-FC65-51A178BF8ED1}"/>
                  </a:ext>
                </a:extLst>
              </p:cNvPr>
              <p:cNvSpPr txBox="1"/>
              <p:nvPr/>
            </p:nvSpPr>
            <p:spPr>
              <a:xfrm>
                <a:off x="6253049" y="3374785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46" name="文本框 39">
                <a:extLst>
                  <a:ext uri="{FF2B5EF4-FFF2-40B4-BE49-F238E27FC236}">
                    <a16:creationId xmlns:a16="http://schemas.microsoft.com/office/drawing/2014/main" id="{903C3BA0-32F2-1FF6-FC65-51A178BF8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49" y="3374785"/>
                <a:ext cx="53196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73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dirty="0"/>
              <a:t>图结构无处不在</a:t>
            </a:r>
          </a:p>
        </p:txBody>
      </p:sp>
      <p:cxnSp>
        <p:nvCxnSpPr>
          <p:cNvPr id="4" name="直接连接符 16">
            <a:extLst>
              <a:ext uri="{FF2B5EF4-FFF2-40B4-BE49-F238E27FC236}">
                <a16:creationId xmlns:a16="http://schemas.microsoft.com/office/drawing/2014/main" id="{8BD5DE68-9633-EC4A-9C16-C20C9F1565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55854" y="2136155"/>
            <a:ext cx="71437" cy="21590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90FF9E10-47EB-3944-9150-25C5351306A3}"/>
              </a:ext>
            </a:extLst>
          </p:cNvPr>
          <p:cNvGrpSpPr/>
          <p:nvPr/>
        </p:nvGrpSpPr>
        <p:grpSpPr>
          <a:xfrm>
            <a:off x="323528" y="1415245"/>
            <a:ext cx="6008973" cy="4822067"/>
            <a:chOff x="229319" y="1724934"/>
            <a:chExt cx="6123534" cy="4776846"/>
          </a:xfrm>
        </p:grpSpPr>
        <p:pic>
          <p:nvPicPr>
            <p:cNvPr id="6" name="Picture 2" descr="http://www.touchgraph.com/assets/images/TouchGraph%20Hashable%20SXSW.png">
              <a:extLst>
                <a:ext uri="{FF2B5EF4-FFF2-40B4-BE49-F238E27FC236}">
                  <a16:creationId xmlns:a16="http://schemas.microsoft.com/office/drawing/2014/main" id="{44FA9C2D-04F1-D54C-9E68-918394E9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2348880"/>
              <a:ext cx="6029325" cy="415290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</p:pic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E1F4D564-5972-0D46-8C72-B82FA2454841}"/>
                </a:ext>
              </a:extLst>
            </p:cNvPr>
            <p:cNvSpPr txBox="1"/>
            <p:nvPr/>
          </p:nvSpPr>
          <p:spPr>
            <a:xfrm>
              <a:off x="229319" y="1724934"/>
              <a:ext cx="3674118" cy="62394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70C0"/>
                  </a:solidFill>
                  <a:latin typeface="Corbel" panose="020B0503020204020204" pitchFamily="34" charset="0"/>
                  <a:ea typeface="黑体" pitchFamily="49" charset="-122"/>
                </a:rPr>
                <a:t>社交网络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B4175BC-7C28-B548-9653-6571336DD4CE}"/>
              </a:ext>
            </a:extLst>
          </p:cNvPr>
          <p:cNvSpPr txBox="1"/>
          <p:nvPr/>
        </p:nvSpPr>
        <p:spPr>
          <a:xfrm>
            <a:off x="6427859" y="2026609"/>
            <a:ext cx="28382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节点：用户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边  ：好友关系；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      转发关系；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      点赞关系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      </a:t>
            </a:r>
            <a:r>
              <a:rPr kumimoji="1" lang="mr-IN" altLang="zh-CN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…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592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/>
              <a:t>图论的定义与起源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图机器学习概述与历史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图机器学习任务</a:t>
            </a:r>
            <a:r>
              <a:rPr lang="en-US" altLang="zh-CN" sz="2800" dirty="0"/>
              <a:t>&amp;</a:t>
            </a:r>
            <a:r>
              <a:rPr lang="zh-CN" altLang="en-US" sz="2800" dirty="0"/>
              <a:t>前沿应用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我们的工作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图机器学习课程介绍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807652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图学习任务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pPr>
              <a:buClr>
                <a:srgbClr val="FF533C"/>
              </a:buClr>
              <a:buFont typeface="Wingdings" pitchFamily="2" charset="2"/>
              <a:buChar char="v"/>
            </a:pPr>
            <a:r>
              <a:rPr lang="zh-CN" altLang="en-US" sz="2800" dirty="0">
                <a:solidFill>
                  <a:srgbClr val="FF0000"/>
                </a:solidFill>
              </a:rPr>
              <a:t>链接预测</a:t>
            </a:r>
          </a:p>
          <a:p>
            <a:pPr>
              <a:buClr>
                <a:srgbClr val="FF533C"/>
              </a:buClr>
              <a:buFont typeface="Wingdings" pitchFamily="2" charset="2"/>
              <a:buChar char="v"/>
            </a:pPr>
            <a:r>
              <a:rPr lang="zh-CN" altLang="en-US" sz="2800" dirty="0">
                <a:solidFill>
                  <a:srgbClr val="FF0000"/>
                </a:solidFill>
              </a:rPr>
              <a:t>节点分类</a:t>
            </a:r>
          </a:p>
          <a:p>
            <a:pPr>
              <a:buClr>
                <a:srgbClr val="FF533C"/>
              </a:buClr>
              <a:buFont typeface="Wingdings" pitchFamily="2" charset="2"/>
              <a:buChar char="v"/>
            </a:pPr>
            <a:r>
              <a:rPr lang="zh-CN" altLang="en-US" sz="2800" dirty="0">
                <a:solidFill>
                  <a:srgbClr val="FF0000"/>
                </a:solidFill>
              </a:rPr>
              <a:t>社区发现</a:t>
            </a:r>
          </a:p>
          <a:p>
            <a:pPr>
              <a:buClr>
                <a:srgbClr val="FF533C"/>
              </a:buClr>
              <a:buFont typeface="Wingdings" pitchFamily="2" charset="2"/>
              <a:buChar char="v"/>
            </a:pPr>
            <a:r>
              <a:rPr lang="zh-CN" altLang="en-US" sz="2800" dirty="0">
                <a:solidFill>
                  <a:srgbClr val="FF0000"/>
                </a:solidFill>
              </a:rPr>
              <a:t>图分类</a:t>
            </a:r>
          </a:p>
          <a:p>
            <a:pPr>
              <a:buClr>
                <a:srgbClr val="FF533C"/>
              </a:buClr>
              <a:buFont typeface="Wingdings" pitchFamily="2" charset="2"/>
              <a:buChar char="v"/>
            </a:pPr>
            <a:r>
              <a:rPr lang="zh-CN" altLang="en-US" sz="2800" dirty="0">
                <a:solidFill>
                  <a:srgbClr val="FF0000"/>
                </a:solidFill>
              </a:rPr>
              <a:t>子图匹配</a:t>
            </a:r>
          </a:p>
          <a:p>
            <a:pPr>
              <a:buFont typeface="Wingdings" pitchFamily="2" charset="2"/>
              <a:buChar char="v"/>
            </a:pPr>
            <a:r>
              <a:rPr lang="zh-CN" altLang="en-US" sz="2800" dirty="0"/>
              <a:t>结构检测</a:t>
            </a:r>
          </a:p>
          <a:p>
            <a:pPr>
              <a:buFont typeface="Wingdings" pitchFamily="2" charset="2"/>
              <a:buChar char="v"/>
            </a:pPr>
            <a:r>
              <a:rPr lang="zh-CN" altLang="en-US" sz="2800" dirty="0"/>
              <a:t>重要性排序</a:t>
            </a:r>
          </a:p>
          <a:p>
            <a:pPr>
              <a:buFont typeface="Wingdings" pitchFamily="2" charset="2"/>
              <a:buChar char="v"/>
            </a:pPr>
            <a:r>
              <a:rPr lang="zh-CN" altLang="en-US" sz="2800" dirty="0"/>
              <a:t>图重构</a:t>
            </a:r>
          </a:p>
          <a:p>
            <a:pPr>
              <a:buFont typeface="Wingdings" pitchFamily="2" charset="2"/>
              <a:buChar char="v"/>
            </a:pPr>
            <a:r>
              <a:rPr lang="zh-CN" altLang="en-US" sz="2800" dirty="0"/>
              <a:t>图生成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72863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F2939-8FC3-4375-BB1B-BF841368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链接预测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1D79F26-4998-DD41-910F-9E3B48CA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4" y="2420888"/>
            <a:ext cx="7744158" cy="23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84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84C69C1E-67F8-8D81-4718-432E0A140F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3292777"/>
            <a:ext cx="5832648" cy="3449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链接预测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/>
              <a:t>商品推荐</a:t>
            </a:r>
          </a:p>
          <a:p>
            <a:pPr lvl="1"/>
            <a:r>
              <a:rPr lang="zh-CN" altLang="en-US" sz="2000" dirty="0"/>
              <a:t>节点：商品、用户</a:t>
            </a:r>
          </a:p>
          <a:p>
            <a:pPr lvl="1"/>
            <a:r>
              <a:rPr lang="zh-CN" altLang="en-US" sz="2000" dirty="0"/>
              <a:t>边：购买、浏览关系</a:t>
            </a:r>
          </a:p>
          <a:p>
            <a:pPr lvl="1"/>
            <a:r>
              <a:rPr lang="zh-CN" altLang="en-US" sz="2000" dirty="0"/>
              <a:t>节点特征：用户属性、商品属性</a:t>
            </a:r>
          </a:p>
          <a:p>
            <a:pPr lvl="1"/>
            <a:r>
              <a:rPr lang="zh-CN" altLang="en-US" sz="2000" dirty="0"/>
              <a:t>边特征：点击动作、收藏动作、下单动作、</a:t>
            </a:r>
            <a:r>
              <a:rPr lang="en-US" altLang="zh-CN" sz="2000" dirty="0"/>
              <a:t>…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020269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链接预测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en-US" altLang="zh-CN" sz="2800" dirty="0"/>
              <a:t>DDI</a:t>
            </a:r>
            <a:r>
              <a:rPr lang="zh-CN" altLang="en-US" sz="2800" dirty="0"/>
              <a:t>：药物联用效果预测</a:t>
            </a:r>
          </a:p>
          <a:p>
            <a:pPr lvl="1"/>
            <a:r>
              <a:rPr kumimoji="1" lang="zh-CN" altLang="en-US" sz="2000" b="0" dirty="0"/>
              <a:t>节点：药物</a:t>
            </a:r>
            <a:endParaRPr kumimoji="1" lang="en-US" altLang="zh-CN" sz="2000" dirty="0"/>
          </a:p>
          <a:p>
            <a:pPr lvl="1"/>
            <a:r>
              <a:rPr kumimoji="1" lang="zh-CN" altLang="en-US" sz="2000" b="0" dirty="0"/>
              <a:t>边：药物间的作用关系</a:t>
            </a:r>
            <a:endParaRPr kumimoji="1" lang="en-US" altLang="zh-CN" sz="2000" dirty="0"/>
          </a:p>
          <a:p>
            <a:pPr lvl="1"/>
            <a:r>
              <a:rPr kumimoji="1" lang="zh-CN" altLang="en-US" sz="2000" b="0" dirty="0"/>
              <a:t>边特征：作用关系类别（抑制、促进）</a:t>
            </a:r>
            <a:endParaRPr kumimoji="1" lang="zh-CN" altLang="en-US" sz="1800" b="0" dirty="0"/>
          </a:p>
          <a:p>
            <a:endParaRPr lang="en-US" altLang="zh-CN" sz="2800" dirty="0"/>
          </a:p>
        </p:txBody>
      </p:sp>
      <p:pic>
        <p:nvPicPr>
          <p:cNvPr id="5" name="Picture 4" descr="The gene-drug interaction network shows us how available... | Download  Scientific Diagram">
            <a:extLst>
              <a:ext uri="{FF2B5EF4-FFF2-40B4-BE49-F238E27FC236}">
                <a16:creationId xmlns:a16="http://schemas.microsoft.com/office/drawing/2014/main" id="{5353206E-CCBA-080D-67BA-AFC955531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864472" cy="351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52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F2939-8FC3-4375-BB1B-BF841368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节点分类</a:t>
            </a:r>
            <a:endParaRPr lang="en-US" altLang="zh-CN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FC780D5-AA4D-BC45-AFC6-FC956DF2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92" y="2310622"/>
            <a:ext cx="7484832" cy="257112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6594158-79CB-5B45-A8C0-5A4AC2F7BDEE}"/>
              </a:ext>
            </a:extLst>
          </p:cNvPr>
          <p:cNvSpPr txBox="1"/>
          <p:nvPr/>
        </p:nvSpPr>
        <p:spPr>
          <a:xfrm>
            <a:off x="2431003" y="2848412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8175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sualizing freely available citation data using VOSviewer">
            <a:extLst>
              <a:ext uri="{FF2B5EF4-FFF2-40B4-BE49-F238E27FC236}">
                <a16:creationId xmlns:a16="http://schemas.microsoft.com/office/drawing/2014/main" id="{C00EDAE9-6058-C69F-E2F2-CC85F7B2D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4" b="6233"/>
          <a:stretch/>
        </p:blipFill>
        <p:spPr bwMode="auto">
          <a:xfrm>
            <a:off x="2494050" y="2937000"/>
            <a:ext cx="6059016" cy="37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节点分类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/>
              <a:t>学术网络中作者的研究领域</a:t>
            </a:r>
          </a:p>
          <a:p>
            <a:pPr lvl="1"/>
            <a:r>
              <a:rPr kumimoji="1" lang="zh-CN" altLang="en-US" sz="2000" b="0" dirty="0"/>
              <a:t>节点：作者</a:t>
            </a:r>
          </a:p>
          <a:p>
            <a:pPr lvl="1"/>
            <a:r>
              <a:rPr kumimoji="1" lang="zh-CN" altLang="en-US" sz="2000" b="0" dirty="0"/>
              <a:t>边：合作关系</a:t>
            </a:r>
            <a:endParaRPr kumimoji="1" lang="en-US" altLang="zh-CN" sz="2000" b="0" dirty="0"/>
          </a:p>
          <a:p>
            <a:pPr lvl="1"/>
            <a:r>
              <a:rPr kumimoji="1" lang="zh-CN" altLang="en-US" sz="2000" dirty="0"/>
              <a:t>节点特征</a:t>
            </a:r>
            <a:r>
              <a:rPr kumimoji="1" lang="zh-CN" altLang="en-US" sz="2000" b="0" dirty="0"/>
              <a:t>：所属机构、发表论文</a:t>
            </a:r>
            <a:r>
              <a:rPr kumimoji="1" lang="en-US" altLang="zh-CN" sz="2000" b="0" dirty="0"/>
              <a:t>……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3900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 descr="图示&#10;&#10;描述已自动生成">
            <a:extLst>
              <a:ext uri="{FF2B5EF4-FFF2-40B4-BE49-F238E27FC236}">
                <a16:creationId xmlns:a16="http://schemas.microsoft.com/office/drawing/2014/main" id="{2F9DE622-AC47-B603-E6D5-524AB8B3D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2" y="3037127"/>
            <a:ext cx="8054696" cy="3682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节点分类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/>
              <a:t>金融网络中的风险监控</a:t>
            </a:r>
          </a:p>
          <a:p>
            <a:pPr lvl="1"/>
            <a:r>
              <a:rPr kumimoji="1" lang="zh-CN" altLang="en-US" sz="2000" b="0" dirty="0"/>
              <a:t>节点：银行、客户</a:t>
            </a:r>
            <a:r>
              <a:rPr kumimoji="1" lang="en-US" altLang="zh-CN" sz="2000" dirty="0"/>
              <a:t>……</a:t>
            </a:r>
            <a:endParaRPr kumimoji="1" lang="zh-CN" altLang="en-US" sz="2000" b="0" dirty="0"/>
          </a:p>
          <a:p>
            <a:pPr lvl="1"/>
            <a:r>
              <a:rPr kumimoji="1" lang="zh-CN" altLang="en-US" sz="2000" b="0" dirty="0"/>
              <a:t>边：借贷关系</a:t>
            </a:r>
          </a:p>
          <a:p>
            <a:pPr lvl="1"/>
            <a:r>
              <a:rPr kumimoji="1" lang="zh-CN" altLang="en-US" sz="2000" b="0" dirty="0"/>
              <a:t>节点特征：用户画像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49613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5DD02-A6CA-4C4F-A6E7-51F2CDCF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社区发现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A69887-3231-194D-954A-E60BCEEAD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79" y="1772816"/>
            <a:ext cx="6656041" cy="386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105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oauthorship networks and patterns of scientific collaboration | PNAS">
            <a:extLst>
              <a:ext uri="{FF2B5EF4-FFF2-40B4-BE49-F238E27FC236}">
                <a16:creationId xmlns:a16="http://schemas.microsoft.com/office/drawing/2014/main" id="{E80E6879-D53D-69A5-118D-A03D54123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56792"/>
            <a:ext cx="4359049" cy="477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社区发现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/>
              <a:t>论文引用网络中的子领域发现</a:t>
            </a:r>
          </a:p>
          <a:p>
            <a:pPr lvl="1"/>
            <a:r>
              <a:rPr kumimoji="1" lang="zh-CN" altLang="en-US" sz="2000" b="0" dirty="0"/>
              <a:t>节点：论文</a:t>
            </a:r>
          </a:p>
          <a:p>
            <a:pPr lvl="1"/>
            <a:r>
              <a:rPr kumimoji="1" lang="zh-CN" altLang="en-US" sz="2000" b="0" dirty="0"/>
              <a:t>边：引用关系</a:t>
            </a:r>
          </a:p>
          <a:p>
            <a:pPr lvl="1"/>
            <a:r>
              <a:rPr kumimoji="1" lang="zh-CN" altLang="en-US" sz="2000" b="0" dirty="0"/>
              <a:t>节点特征：论文标题、摘要、</a:t>
            </a:r>
            <a:r>
              <a:rPr kumimoji="1" lang="en-US" altLang="zh-CN" sz="2000" b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3852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dirty="0"/>
              <a:t>图结构无处不在</a:t>
            </a:r>
          </a:p>
        </p:txBody>
      </p:sp>
      <p:cxnSp>
        <p:nvCxnSpPr>
          <p:cNvPr id="4" name="直接连接符 16">
            <a:extLst>
              <a:ext uri="{FF2B5EF4-FFF2-40B4-BE49-F238E27FC236}">
                <a16:creationId xmlns:a16="http://schemas.microsoft.com/office/drawing/2014/main" id="{8BD5DE68-9633-EC4A-9C16-C20C9F1565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55854" y="2136155"/>
            <a:ext cx="71437" cy="21590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grpSp>
        <p:nvGrpSpPr>
          <p:cNvPr id="10" name="组 9"/>
          <p:cNvGrpSpPr/>
          <p:nvPr/>
        </p:nvGrpSpPr>
        <p:grpSpPr>
          <a:xfrm>
            <a:off x="270676" y="1484784"/>
            <a:ext cx="6030619" cy="4757371"/>
            <a:chOff x="1383737" y="2549971"/>
            <a:chExt cx="4856770" cy="3831357"/>
          </a:xfrm>
        </p:grpSpPr>
        <p:pic>
          <p:nvPicPr>
            <p:cNvPr id="8" name="Picture 2" descr="http://eduinf.eu/wp-content/uploads/2012/03/cocitation133papers_cropped1.png">
              <a:extLst>
                <a:ext uri="{FF2B5EF4-FFF2-40B4-BE49-F238E27FC236}">
                  <a16:creationId xmlns:a16="http://schemas.microsoft.com/office/drawing/2014/main" id="{73AE0C27-FE4C-3A49-BF52-42BE203F2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5657" y="3068960"/>
              <a:ext cx="4764850" cy="3312368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</p:pic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64ED82DC-90D3-0C49-A510-A376AA6505B6}"/>
                </a:ext>
              </a:extLst>
            </p:cNvPr>
            <p:cNvSpPr txBox="1"/>
            <p:nvPr/>
          </p:nvSpPr>
          <p:spPr>
            <a:xfrm>
              <a:off x="1383737" y="2549971"/>
              <a:ext cx="2040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70C0"/>
                  </a:solidFill>
                  <a:latin typeface="Corbel" panose="020B0503020204020204" pitchFamily="34" charset="0"/>
                  <a:ea typeface="黑体" pitchFamily="49" charset="-122"/>
                </a:rPr>
                <a:t>论文引用网络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B4175BC-7C28-B548-9653-6571336DD4CE}"/>
              </a:ext>
            </a:extLst>
          </p:cNvPr>
          <p:cNvSpPr txBox="1"/>
          <p:nvPr/>
        </p:nvSpPr>
        <p:spPr>
          <a:xfrm>
            <a:off x="6427859" y="2026609"/>
            <a:ext cx="2838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节点：论文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边  ：引用关系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461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社区发现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/>
              <a:t>电影</a:t>
            </a:r>
            <a:r>
              <a:rPr lang="en-US" altLang="zh-CN" sz="2800" dirty="0"/>
              <a:t>-</a:t>
            </a:r>
            <a:r>
              <a:rPr lang="zh-CN" altLang="en-US" sz="2800" dirty="0"/>
              <a:t>演员网络中的社区发现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6EB60C-E492-05C2-FB59-EF519EAE8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195" y="2060848"/>
            <a:ext cx="6493610" cy="453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46882F7-D903-1F94-CE89-121B1FA67AA4}"/>
              </a:ext>
            </a:extLst>
          </p:cNvPr>
          <p:cNvSpPr txBox="1"/>
          <p:nvPr/>
        </p:nvSpPr>
        <p:spPr>
          <a:xfrm>
            <a:off x="1214414" y="6380317"/>
            <a:ext cx="503535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[Andersen, Lang: Communities from seed sets, 2006]</a:t>
            </a:r>
          </a:p>
        </p:txBody>
      </p:sp>
    </p:spTree>
    <p:extLst>
      <p:ext uri="{BB962C8B-B14F-4D97-AF65-F5344CB8AC3E}">
        <p14:creationId xmlns:p14="http://schemas.microsoft.com/office/powerpoint/2010/main" val="2795381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F2939-8FC3-4375-BB1B-BF841368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图分类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C9E4E2-8486-8946-B0DE-806A6C3A6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81394"/>
            <a:ext cx="2989932" cy="3095211"/>
          </a:xfrm>
          <a:prstGeom prst="rect">
            <a:avLst/>
          </a:prstGeom>
        </p:spPr>
      </p:pic>
      <p:sp>
        <p:nvSpPr>
          <p:cNvPr id="5" name="上箭头 4">
            <a:extLst>
              <a:ext uri="{FF2B5EF4-FFF2-40B4-BE49-F238E27FC236}">
                <a16:creationId xmlns:a16="http://schemas.microsoft.com/office/drawing/2014/main" id="{749BF8FC-4221-4541-9025-F64FF95ABB96}"/>
              </a:ext>
            </a:extLst>
          </p:cNvPr>
          <p:cNvSpPr/>
          <p:nvPr/>
        </p:nvSpPr>
        <p:spPr>
          <a:xfrm rot="4198241">
            <a:off x="5671225" y="2039583"/>
            <a:ext cx="537495" cy="1489834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上箭头 6">
            <a:extLst>
              <a:ext uri="{FF2B5EF4-FFF2-40B4-BE49-F238E27FC236}">
                <a16:creationId xmlns:a16="http://schemas.microsoft.com/office/drawing/2014/main" id="{AF9E7BAB-BABA-7F44-A7D5-274244D6BA53}"/>
              </a:ext>
            </a:extLst>
          </p:cNvPr>
          <p:cNvSpPr/>
          <p:nvPr/>
        </p:nvSpPr>
        <p:spPr>
          <a:xfrm rot="6424793">
            <a:off x="5672139" y="3296637"/>
            <a:ext cx="537495" cy="1489834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116FD5-5DA7-BC4E-831A-0C3409267D14}"/>
              </a:ext>
            </a:extLst>
          </p:cNvPr>
          <p:cNvSpPr txBox="1"/>
          <p:nvPr/>
        </p:nvSpPr>
        <p:spPr>
          <a:xfrm>
            <a:off x="7015749" y="1988840"/>
            <a:ext cx="115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>
                <a:solidFill>
                  <a:srgbClr val="C00000"/>
                </a:solidFill>
              </a:rPr>
              <a:t>T</a:t>
            </a:r>
            <a:endParaRPr kumimoji="1" lang="zh-CN" altLang="en-US" sz="6000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B250-0CE3-D447-B422-50D0750C09DC}"/>
              </a:ext>
            </a:extLst>
          </p:cNvPr>
          <p:cNvSpPr txBox="1"/>
          <p:nvPr/>
        </p:nvSpPr>
        <p:spPr>
          <a:xfrm>
            <a:off x="7015749" y="3748743"/>
            <a:ext cx="115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>
                <a:solidFill>
                  <a:srgbClr val="C00000"/>
                </a:solidFill>
              </a:rPr>
              <a:t>F</a:t>
            </a:r>
            <a:endParaRPr kumimoji="1" lang="zh-CN" altLang="en-US" sz="6000" dirty="0">
              <a:solidFill>
                <a:srgbClr val="C0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2DF61B-923E-C64E-B620-8A34F9A5C810}"/>
              </a:ext>
            </a:extLst>
          </p:cNvPr>
          <p:cNvSpPr txBox="1"/>
          <p:nvPr/>
        </p:nvSpPr>
        <p:spPr>
          <a:xfrm>
            <a:off x="5253510" y="1538208"/>
            <a:ext cx="1046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0F1C88-CD57-F44E-9AF1-B5D72750F50D}"/>
              </a:ext>
            </a:extLst>
          </p:cNvPr>
          <p:cNvSpPr txBox="1"/>
          <p:nvPr/>
        </p:nvSpPr>
        <p:spPr>
          <a:xfrm>
            <a:off x="5253510" y="3918203"/>
            <a:ext cx="1046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795840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图分类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/>
              <a:t>化学分子某种活性预测</a:t>
            </a:r>
          </a:p>
          <a:p>
            <a:pPr lvl="1"/>
            <a:r>
              <a:rPr kumimoji="1" lang="zh-CN" altLang="en-US" sz="2000" b="0" dirty="0"/>
              <a:t>节点：构成分子的原子</a:t>
            </a:r>
          </a:p>
          <a:p>
            <a:pPr lvl="1"/>
            <a:r>
              <a:rPr kumimoji="1" lang="zh-CN" altLang="en-US" sz="2000" b="0" dirty="0"/>
              <a:t>边：原子间的化学键等</a:t>
            </a:r>
          </a:p>
          <a:p>
            <a:pPr lvl="1"/>
            <a:r>
              <a:rPr kumimoji="1" lang="zh-CN" altLang="en-US" sz="2000" b="0" dirty="0"/>
              <a:t>图：化学分子</a:t>
            </a:r>
          </a:p>
          <a:p>
            <a:pPr lvl="1"/>
            <a:r>
              <a:rPr kumimoji="1" lang="zh-CN" altLang="en-US" sz="2000" b="0" dirty="0"/>
              <a:t>标签：部分化学分子有真实标签</a:t>
            </a:r>
            <a:endParaRPr kumimoji="1" lang="en-US" altLang="zh-CN" sz="2000" b="0" dirty="0"/>
          </a:p>
        </p:txBody>
      </p:sp>
      <p:pic>
        <p:nvPicPr>
          <p:cNvPr id="4" name="内容占位符 4" descr="图表, 图示&#10;&#10;描述已自动生成">
            <a:extLst>
              <a:ext uri="{FF2B5EF4-FFF2-40B4-BE49-F238E27FC236}">
                <a16:creationId xmlns:a16="http://schemas.microsoft.com/office/drawing/2014/main" id="{7FF0CE30-36C1-5C99-4355-66EC308CE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3470732"/>
            <a:ext cx="6131215" cy="308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图示&#10;&#10;中度可信度描述已自动生成">
            <a:extLst>
              <a:ext uri="{FF2B5EF4-FFF2-40B4-BE49-F238E27FC236}">
                <a16:creationId xmlns:a16="http://schemas.microsoft.com/office/drawing/2014/main" id="{01BCA86F-D790-4662-7F84-85C0F10B0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210992"/>
            <a:ext cx="2920408" cy="2352551"/>
          </a:xfrm>
          <a:prstGeom prst="rect">
            <a:avLst/>
          </a:prstGeom>
        </p:spPr>
      </p:pic>
      <p:sp>
        <p:nvSpPr>
          <p:cNvPr id="7" name="内容占位符 5">
            <a:extLst>
              <a:ext uri="{FF2B5EF4-FFF2-40B4-BE49-F238E27FC236}">
                <a16:creationId xmlns:a16="http://schemas.microsoft.com/office/drawing/2014/main" id="{143402E6-E3FB-5F9C-5C1F-B215A413D896}"/>
              </a:ext>
            </a:extLst>
          </p:cNvPr>
          <p:cNvSpPr txBox="1">
            <a:spLocks/>
          </p:cNvSpPr>
          <p:nvPr/>
        </p:nvSpPr>
        <p:spPr bwMode="auto">
          <a:xfrm>
            <a:off x="457200" y="6555620"/>
            <a:ext cx="82296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kumimoji="1" lang="en-US" altLang="zh-CN" sz="1400" b="0" kern="0" dirty="0"/>
              <a:t>KDD</a:t>
            </a:r>
            <a:r>
              <a:rPr kumimoji="1" lang="zh-CN" altLang="en-US" sz="1400" b="0" kern="0" dirty="0"/>
              <a:t> </a:t>
            </a:r>
            <a:r>
              <a:rPr kumimoji="1" lang="en-US" altLang="zh-CN" sz="1400" b="0" kern="0" dirty="0"/>
              <a:t>Cup:</a:t>
            </a:r>
            <a:r>
              <a:rPr kumimoji="1" lang="zh-CN" altLang="en-US" sz="1400" b="0" kern="0" dirty="0"/>
              <a:t> 大规模分子性质预测：</a:t>
            </a:r>
            <a:r>
              <a:rPr kumimoji="1" lang="en-US" altLang="zh-CN" sz="1400" b="0" u="sng" kern="0" dirty="0"/>
              <a:t>https://</a:t>
            </a:r>
            <a:r>
              <a:rPr kumimoji="1" lang="en-US" altLang="zh-CN" sz="1400" b="0" u="sng" kern="0" dirty="0" err="1"/>
              <a:t>ogb.stanford.edu</a:t>
            </a:r>
            <a:r>
              <a:rPr kumimoji="1" lang="en-US" altLang="zh-CN" sz="1400" b="0" u="sng" kern="0" dirty="0"/>
              <a:t>/kddcup2021/</a:t>
            </a:r>
            <a:endParaRPr kumimoji="1" lang="zh-CN" altLang="en-US" sz="1400" b="0" u="sng" kern="0" dirty="0"/>
          </a:p>
        </p:txBody>
      </p:sp>
    </p:spTree>
    <p:extLst>
      <p:ext uri="{BB962C8B-B14F-4D97-AF65-F5344CB8AC3E}">
        <p14:creationId xmlns:p14="http://schemas.microsoft.com/office/powerpoint/2010/main" val="3975506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图分类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579296" cy="5328592"/>
          </a:xfrm>
        </p:spPr>
        <p:txBody>
          <a:bodyPr/>
          <a:lstStyle/>
          <a:p>
            <a:r>
              <a:rPr lang="zh-CN" altLang="en-US" sz="2800" dirty="0"/>
              <a:t>蛋白质配体结合建模</a:t>
            </a:r>
          </a:p>
        </p:txBody>
      </p:sp>
      <p:pic>
        <p:nvPicPr>
          <p:cNvPr id="1026" name="Picture 2" descr="Graph Neural Networks for Binding Affinity Prediction | by Alex Gurbych |  Level Up Coding">
            <a:extLst>
              <a:ext uri="{FF2B5EF4-FFF2-40B4-BE49-F238E27FC236}">
                <a16:creationId xmlns:a16="http://schemas.microsoft.com/office/drawing/2014/main" id="{541FDCE7-BD16-A77E-BFCC-20DC1EF6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3333306" cy="33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MarcMoesser/Protein-Ligand-Interaction-Graphs">
            <a:extLst>
              <a:ext uri="{FF2B5EF4-FFF2-40B4-BE49-F238E27FC236}">
                <a16:creationId xmlns:a16="http://schemas.microsoft.com/office/drawing/2014/main" id="{FBA58027-34AF-208E-6DE8-E1BA4B51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506" y="2564904"/>
            <a:ext cx="4966016" cy="272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057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F2939-8FC3-4375-BB1B-BF841368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子图匹配</a:t>
            </a:r>
            <a:endParaRPr lang="en-US" altLang="zh-CN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7F97B03-128E-2641-AACA-61D0D71606F2}"/>
              </a:ext>
            </a:extLst>
          </p:cNvPr>
          <p:cNvGrpSpPr/>
          <p:nvPr/>
        </p:nvGrpSpPr>
        <p:grpSpPr>
          <a:xfrm>
            <a:off x="899592" y="1826204"/>
            <a:ext cx="3543311" cy="3205592"/>
            <a:chOff x="883002" y="2015695"/>
            <a:chExt cx="3543311" cy="320559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7D54F4E-E672-9549-8FF2-11381D7C4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002" y="2404500"/>
              <a:ext cx="3400966" cy="281678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C3951E7-2A5F-0442-9F7C-F9DE8209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8" y="2015695"/>
              <a:ext cx="1582505" cy="777610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F87D9BD-EADF-1645-B2AD-A30E11A4B213}"/>
              </a:ext>
            </a:extLst>
          </p:cNvPr>
          <p:cNvSpPr txBox="1"/>
          <p:nvPr/>
        </p:nvSpPr>
        <p:spPr>
          <a:xfrm>
            <a:off x="1744274" y="522054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  <a:latin typeface="+mn-lt"/>
                <a:ea typeface="SimHei" panose="02010609060101010101" pitchFamily="49" charset="-122"/>
                <a:cs typeface="Times New Roman" panose="02020603050405020304" pitchFamily="18" charset="0"/>
              </a:rPr>
              <a:t>Target</a:t>
            </a:r>
            <a:r>
              <a:rPr kumimoji="1" lang="zh-CN" altLang="en-US" sz="2000" dirty="0">
                <a:solidFill>
                  <a:srgbClr val="0070C0"/>
                </a:solidFill>
                <a:latin typeface="+mn-lt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+mn-lt"/>
                <a:ea typeface="SimHei" panose="02010609060101010101" pitchFamily="49" charset="-122"/>
                <a:cs typeface="Times New Roman" panose="02020603050405020304" pitchFamily="18" charset="0"/>
              </a:rPr>
              <a:t>graph</a:t>
            </a:r>
            <a:endParaRPr kumimoji="1" lang="zh-CN" altLang="en-US" sz="2000" dirty="0">
              <a:solidFill>
                <a:srgbClr val="0070C0"/>
              </a:solidFill>
              <a:latin typeface="+mn-lt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90E4413-C9F7-FB43-889A-DBB349A5C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72" y="2582197"/>
            <a:ext cx="1620418" cy="208241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7BD25E5-C94B-344A-B9B5-F87F2E6F164A}"/>
              </a:ext>
            </a:extLst>
          </p:cNvPr>
          <p:cNvSpPr txBox="1"/>
          <p:nvPr/>
        </p:nvSpPr>
        <p:spPr>
          <a:xfrm>
            <a:off x="6089610" y="522054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  <a:latin typeface="+mn-lt"/>
                <a:ea typeface="SimHei" panose="02010609060101010101" pitchFamily="49" charset="-122"/>
                <a:cs typeface="Times New Roman" panose="02020603050405020304" pitchFamily="18" charset="0"/>
              </a:rPr>
              <a:t>Query</a:t>
            </a:r>
            <a:r>
              <a:rPr kumimoji="1" lang="zh-CN" altLang="en-US" sz="2000" dirty="0">
                <a:solidFill>
                  <a:srgbClr val="0070C0"/>
                </a:solidFill>
                <a:latin typeface="+mn-lt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+mn-lt"/>
                <a:ea typeface="SimHei" panose="02010609060101010101" pitchFamily="49" charset="-122"/>
                <a:cs typeface="Times New Roman" panose="02020603050405020304" pitchFamily="18" charset="0"/>
              </a:rPr>
              <a:t>graph</a:t>
            </a:r>
            <a:endParaRPr kumimoji="1" lang="zh-CN" altLang="en-US" sz="2000" dirty="0">
              <a:solidFill>
                <a:srgbClr val="0070C0"/>
              </a:solidFill>
              <a:latin typeface="+mn-lt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上箭头 20">
            <a:extLst>
              <a:ext uri="{FF2B5EF4-FFF2-40B4-BE49-F238E27FC236}">
                <a16:creationId xmlns:a16="http://schemas.microsoft.com/office/drawing/2014/main" id="{864A8986-ADCC-F546-85DA-4B1FEF1030FD}"/>
              </a:ext>
            </a:extLst>
          </p:cNvPr>
          <p:cNvSpPr/>
          <p:nvPr/>
        </p:nvSpPr>
        <p:spPr>
          <a:xfrm rot="16200000">
            <a:off x="5154605" y="3014645"/>
            <a:ext cx="272321" cy="1489834"/>
          </a:xfrm>
          <a:prstGeom prst="up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597FCF-B56B-2346-8E12-84723D0B163B}"/>
              </a:ext>
            </a:extLst>
          </p:cNvPr>
          <p:cNvSpPr txBox="1"/>
          <p:nvPr/>
        </p:nvSpPr>
        <p:spPr>
          <a:xfrm>
            <a:off x="5002046" y="2821435"/>
            <a:ext cx="683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>
                <a:solidFill>
                  <a:srgbClr val="7030A0"/>
                </a:solidFill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19376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子图匹配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579296" cy="5328592"/>
          </a:xfrm>
        </p:spPr>
        <p:txBody>
          <a:bodyPr/>
          <a:lstStyle/>
          <a:p>
            <a:r>
              <a:rPr lang="zh-CN" altLang="en-US" sz="2800" dirty="0"/>
              <a:t>社交网络中寻找目标社区</a:t>
            </a:r>
            <a:endParaRPr lang="en-US" altLang="zh-CN" sz="2800" dirty="0"/>
          </a:p>
          <a:p>
            <a:pPr lvl="1"/>
            <a:r>
              <a:rPr kumimoji="1" lang="zh-CN" altLang="en-US" sz="2000" b="0" dirty="0"/>
              <a:t>节点：用户</a:t>
            </a:r>
          </a:p>
          <a:p>
            <a:pPr lvl="1"/>
            <a:r>
              <a:rPr kumimoji="1" lang="zh-CN" altLang="en-US" sz="2000" b="0" dirty="0"/>
              <a:t>边：社交关联等</a:t>
            </a:r>
          </a:p>
          <a:p>
            <a:pPr lvl="1"/>
            <a:r>
              <a:rPr kumimoji="1" lang="zh-CN" altLang="en-US" sz="2000" b="0" dirty="0"/>
              <a:t>社交图中包含多个群体组成的子图，可以通过子图匹配找到想要的群体，如找犯罪团伙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741390-CADE-C915-86DB-EAE1E855D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068960"/>
            <a:ext cx="4248472" cy="357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73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子图匹配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579296" cy="5328592"/>
          </a:xfrm>
        </p:spPr>
        <p:txBody>
          <a:bodyPr/>
          <a:lstStyle/>
          <a:p>
            <a:r>
              <a:rPr lang="zh-CN" altLang="en-US" sz="2800" dirty="0"/>
              <a:t>分子特性识别</a:t>
            </a:r>
          </a:p>
          <a:p>
            <a:pPr lvl="1"/>
            <a:r>
              <a:rPr kumimoji="1" lang="zh-CN" altLang="en-US" sz="2000" b="0" dirty="0"/>
              <a:t>节点：原子；</a:t>
            </a:r>
          </a:p>
          <a:p>
            <a:pPr lvl="1"/>
            <a:r>
              <a:rPr kumimoji="1" lang="zh-CN" altLang="en-US" sz="2000" b="0" dirty="0"/>
              <a:t>边：化学键；</a:t>
            </a:r>
          </a:p>
          <a:p>
            <a:pPr lvl="1"/>
            <a:r>
              <a:rPr kumimoji="1" lang="zh-CN" altLang="en-US" sz="2000" b="0" dirty="0"/>
              <a:t>寻找分子中特定的官能团</a:t>
            </a:r>
          </a:p>
          <a:p>
            <a:pPr lvl="1"/>
            <a:endParaRPr kumimoji="1" lang="zh-CN" altLang="en-US" sz="2000" b="0" dirty="0"/>
          </a:p>
        </p:txBody>
      </p:sp>
      <p:pic>
        <p:nvPicPr>
          <p:cNvPr id="2050" name="Picture 2" descr="Functional Groups and Naming - Chemistry | Socratic">
            <a:extLst>
              <a:ext uri="{FF2B5EF4-FFF2-40B4-BE49-F238E27FC236}">
                <a16:creationId xmlns:a16="http://schemas.microsoft.com/office/drawing/2014/main" id="{A0445EFD-DADE-6920-6A85-B355F697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36355"/>
            <a:ext cx="4104456" cy="34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219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/>
              <a:t>图论的定义与起源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图机器学习概述与历史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图机器</a:t>
            </a:r>
            <a:r>
              <a:rPr lang="zh-CN" altLang="en-US" sz="2800" dirty="0">
                <a:solidFill>
                  <a:srgbClr val="FF533C"/>
                </a:solidFill>
              </a:rPr>
              <a:t>学习</a:t>
            </a:r>
            <a:r>
              <a:rPr lang="zh-CN" altLang="en-US" sz="2800" dirty="0"/>
              <a:t>任务</a:t>
            </a:r>
            <a:r>
              <a:rPr lang="en-US" altLang="zh-CN" sz="2800" dirty="0"/>
              <a:t>&amp;</a:t>
            </a:r>
            <a:r>
              <a:rPr lang="zh-CN" altLang="en-US" sz="2800" dirty="0">
                <a:solidFill>
                  <a:srgbClr val="FF533C"/>
                </a:solidFill>
              </a:rPr>
              <a:t>前沿应用</a:t>
            </a:r>
            <a:endParaRPr lang="en-US" altLang="zh-CN" sz="2800" dirty="0">
              <a:solidFill>
                <a:srgbClr val="FF533C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/>
              <a:t>我们的工作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图机器学习课程介绍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426459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41BE6-8129-A946-AAE5-80553B1E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交通预测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B787F-5361-3642-ABAF-4DE19F68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4355976" cy="1296144"/>
          </a:xfrm>
        </p:spPr>
        <p:txBody>
          <a:bodyPr/>
          <a:lstStyle/>
          <a:p>
            <a:r>
              <a:rPr kumimoji="1" lang="en-US" altLang="zh-CN" sz="2800" dirty="0"/>
              <a:t>DeepMind</a:t>
            </a:r>
            <a:r>
              <a:rPr kumimoji="1" lang="zh-CN" altLang="en-US" sz="2800" dirty="0"/>
              <a:t>利用图神经网络改进</a:t>
            </a:r>
            <a:r>
              <a:rPr kumimoji="1" lang="en-US" altLang="zh-CN" sz="2800" dirty="0"/>
              <a:t>Google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Map</a:t>
            </a:r>
            <a:r>
              <a:rPr kumimoji="1" lang="zh-CN" altLang="en-US" sz="2800" dirty="0"/>
              <a:t>的预测出行时间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77476CD2-F33C-3A4D-95A2-EED21F982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4100" y="1124744"/>
            <a:ext cx="4355976" cy="27224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6B4B9B-2E73-C44E-899B-E24572229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" y="3847229"/>
            <a:ext cx="5352481" cy="30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64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41BE6-8129-A946-AAE5-80553B1E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物理过程预测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D19E86-1A80-6647-A7EE-A1FFF528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1584176"/>
          </a:xfrm>
        </p:spPr>
        <p:txBody>
          <a:bodyPr/>
          <a:lstStyle/>
          <a:p>
            <a:r>
              <a:rPr kumimoji="1" lang="en-US" altLang="zh-CN" sz="2800" dirty="0"/>
              <a:t>DeepMind</a:t>
            </a:r>
            <a:r>
              <a:rPr kumimoji="1" lang="zh-CN" altLang="en-US" sz="2800" dirty="0"/>
              <a:t>于</a:t>
            </a:r>
            <a:r>
              <a:rPr kumimoji="1" lang="en-US" altLang="zh-CN" sz="2800" dirty="0"/>
              <a:t>ICML2020</a:t>
            </a:r>
            <a:r>
              <a:rPr kumimoji="1" lang="zh-CN" altLang="en-US" sz="2800" dirty="0"/>
              <a:t>发表论文，利用图神经网络模拟复杂物理过程</a:t>
            </a:r>
          </a:p>
        </p:txBody>
      </p:sp>
      <p:pic>
        <p:nvPicPr>
          <p:cNvPr id="7" name="内容占位符 4" descr="图形用户界面, 日程表&#10;&#10;描述已自动生成">
            <a:extLst>
              <a:ext uri="{FF2B5EF4-FFF2-40B4-BE49-F238E27FC236}">
                <a16:creationId xmlns:a16="http://schemas.microsoft.com/office/drawing/2014/main" id="{9A0D9571-77E0-AE46-A13D-4E46E1834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990" y="3021112"/>
            <a:ext cx="4051300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69D175-571A-8A40-8176-C663C17D4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10" y="2060848"/>
            <a:ext cx="4051300" cy="2057400"/>
          </a:xfrm>
          <a:prstGeom prst="rect">
            <a:avLst/>
          </a:prstGeom>
        </p:spPr>
      </p:pic>
      <p:pic>
        <p:nvPicPr>
          <p:cNvPr id="11" name="图片 10" descr="图形用户界面, 网站&#10;&#10;描述已自动生成">
            <a:extLst>
              <a:ext uri="{FF2B5EF4-FFF2-40B4-BE49-F238E27FC236}">
                <a16:creationId xmlns:a16="http://schemas.microsoft.com/office/drawing/2014/main" id="{4DB2830E-630E-5D4F-B956-0AC4093F8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81" y="4370258"/>
            <a:ext cx="4051300" cy="19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76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dirty="0"/>
              <a:t>图结构无处不在</a:t>
            </a:r>
          </a:p>
        </p:txBody>
      </p:sp>
      <p:cxnSp>
        <p:nvCxnSpPr>
          <p:cNvPr id="4" name="直接连接符 16">
            <a:extLst>
              <a:ext uri="{FF2B5EF4-FFF2-40B4-BE49-F238E27FC236}">
                <a16:creationId xmlns:a16="http://schemas.microsoft.com/office/drawing/2014/main" id="{8BD5DE68-9633-EC4A-9C16-C20C9F1565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88795" y="2424187"/>
            <a:ext cx="71437" cy="21590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2" name="TextBox 13">
            <a:extLst>
              <a:ext uri="{FF2B5EF4-FFF2-40B4-BE49-F238E27FC236}">
                <a16:creationId xmlns:a16="http://schemas.microsoft.com/office/drawing/2014/main" id="{25BD3FDB-E8BC-9E49-8B30-B69A4874616D}"/>
              </a:ext>
            </a:extLst>
          </p:cNvPr>
          <p:cNvSpPr txBox="1"/>
          <p:nvPr/>
        </p:nvSpPr>
        <p:spPr>
          <a:xfrm>
            <a:off x="393924" y="1723922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信号网络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4175BC-7C28-B548-9653-6571336DD4CE}"/>
              </a:ext>
            </a:extLst>
          </p:cNvPr>
          <p:cNvSpPr txBox="1"/>
          <p:nvPr/>
        </p:nvSpPr>
        <p:spPr>
          <a:xfrm>
            <a:off x="6089918" y="2409974"/>
            <a:ext cx="30185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节点：基站、手机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边  ：信号传输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32AE97-D7C3-E948-8F69-949F8A91A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48880"/>
            <a:ext cx="5578061" cy="34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8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AAF17-E58F-214D-90C3-2DA270A4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EDA</a:t>
            </a:r>
            <a:r>
              <a:rPr kumimoji="1" lang="zh-CN" altLang="en-US" dirty="0"/>
              <a:t>应用</a:t>
            </a:r>
          </a:p>
        </p:txBody>
      </p:sp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347ADB19-4F8F-0E4E-8E6B-64A393DB2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90" y="4977780"/>
            <a:ext cx="1880220" cy="1880220"/>
          </a:xfrm>
        </p:spPr>
      </p:pic>
      <p:sp>
        <p:nvSpPr>
          <p:cNvPr id="4" name="内容占位符 5">
            <a:extLst>
              <a:ext uri="{FF2B5EF4-FFF2-40B4-BE49-F238E27FC236}">
                <a16:creationId xmlns:a16="http://schemas.microsoft.com/office/drawing/2014/main" id="{C228E513-43A6-2542-971A-886228E37123}"/>
              </a:ext>
            </a:extLst>
          </p:cNvPr>
          <p:cNvSpPr txBox="1">
            <a:spLocks/>
          </p:cNvSpPr>
          <p:nvPr/>
        </p:nvSpPr>
        <p:spPr bwMode="auto">
          <a:xfrm>
            <a:off x="457200" y="1213768"/>
            <a:ext cx="8482542" cy="106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sz="2800" b="0" kern="0" dirty="0"/>
              <a:t>MIT</a:t>
            </a:r>
            <a:r>
              <a:rPr kumimoji="1" lang="zh-CN" altLang="en-US" sz="2800" b="0" kern="0" dirty="0"/>
              <a:t>于</a:t>
            </a:r>
            <a:r>
              <a:rPr kumimoji="1" lang="en-US" altLang="zh-CN" sz="2800" b="0" kern="0" dirty="0"/>
              <a:t>ICML2019</a:t>
            </a:r>
            <a:r>
              <a:rPr kumimoji="1" lang="zh-CN" altLang="en-US" sz="2800" b="0" kern="0" dirty="0"/>
              <a:t>发表论文，将电路映射到图结构，利用</a:t>
            </a:r>
            <a:r>
              <a:rPr kumimoji="1" lang="en-US" altLang="zh-CN" sz="2800" b="0" kern="0" dirty="0"/>
              <a:t>GNN</a:t>
            </a:r>
            <a:r>
              <a:rPr kumimoji="1" lang="zh-CN" altLang="en-US" sz="2800" b="0" kern="0" dirty="0"/>
              <a:t>仿真器件间的电磁耦合</a:t>
            </a:r>
            <a:endParaRPr kumimoji="1" lang="zh-CN" altLang="en-US" b="0" kern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98F8C1-1ACC-6343-8CA7-FBCCEE482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3" y="2300756"/>
            <a:ext cx="7820614" cy="1482181"/>
          </a:xfrm>
          <a:prstGeom prst="rect">
            <a:avLst/>
          </a:prstGeom>
        </p:spPr>
      </p:pic>
      <p:sp>
        <p:nvSpPr>
          <p:cNvPr id="7" name="内容占位符 5">
            <a:extLst>
              <a:ext uri="{FF2B5EF4-FFF2-40B4-BE49-F238E27FC236}">
                <a16:creationId xmlns:a16="http://schemas.microsoft.com/office/drawing/2014/main" id="{C696745C-D158-C14F-ADEC-1340A04B445F}"/>
              </a:ext>
            </a:extLst>
          </p:cNvPr>
          <p:cNvSpPr txBox="1">
            <a:spLocks/>
          </p:cNvSpPr>
          <p:nvPr/>
        </p:nvSpPr>
        <p:spPr bwMode="auto">
          <a:xfrm>
            <a:off x="504462" y="4041519"/>
            <a:ext cx="8435280" cy="106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 sz="2800" b="0" kern="0" dirty="0"/>
              <a:t>利用</a:t>
            </a:r>
            <a:r>
              <a:rPr kumimoji="1" lang="en-US" altLang="zh-CN" sz="2800" b="0" kern="0" dirty="0"/>
              <a:t>GNN</a:t>
            </a:r>
            <a:r>
              <a:rPr kumimoji="1" lang="zh-CN" altLang="en-US" sz="2800" b="0" kern="0" dirty="0"/>
              <a:t>的局部搜索性质，希望设计超过人设计的</a:t>
            </a:r>
            <a:r>
              <a:rPr kumimoji="1" lang="en-US" altLang="zh-CN" sz="2800" b="0" kern="0" dirty="0"/>
              <a:t>heuristic</a:t>
            </a:r>
            <a:r>
              <a:rPr kumimoji="1" lang="zh-CN" altLang="en-US" sz="2800" b="0" kern="0" dirty="0"/>
              <a:t>近似</a:t>
            </a:r>
            <a:r>
              <a:rPr kumimoji="1" lang="en-US" altLang="zh-CN" sz="2800" b="0" kern="0" dirty="0"/>
              <a:t>/</a:t>
            </a:r>
            <a:r>
              <a:rPr kumimoji="1" lang="zh-CN" altLang="en-US" sz="2800" b="0" kern="0" dirty="0"/>
              <a:t>精确算法</a:t>
            </a:r>
          </a:p>
        </p:txBody>
      </p:sp>
    </p:spTree>
    <p:extLst>
      <p:ext uri="{BB962C8B-B14F-4D97-AF65-F5344CB8AC3E}">
        <p14:creationId xmlns:p14="http://schemas.microsoft.com/office/powerpoint/2010/main" val="3281384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">
            <a:extLst>
              <a:ext uri="{FF2B5EF4-FFF2-40B4-BE49-F238E27FC236}">
                <a16:creationId xmlns:a16="http://schemas.microsoft.com/office/drawing/2014/main" id="{C228E513-43A6-2542-971A-886228E37123}"/>
              </a:ext>
            </a:extLst>
          </p:cNvPr>
          <p:cNvSpPr txBox="1">
            <a:spLocks/>
          </p:cNvSpPr>
          <p:nvPr/>
        </p:nvSpPr>
        <p:spPr bwMode="auto">
          <a:xfrm>
            <a:off x="457200" y="1213768"/>
            <a:ext cx="8482542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dirty="0"/>
              <a:t>GNN</a:t>
            </a:r>
            <a:r>
              <a:rPr lang="zh-CN" altLang="en-US" sz="2800" b="0" dirty="0"/>
              <a:t>能不能做图算法？</a:t>
            </a:r>
            <a:endParaRPr lang="en-US" altLang="zh-CN" sz="2800" b="0" dirty="0"/>
          </a:p>
          <a:p>
            <a:pPr lvl="1"/>
            <a:r>
              <a:rPr lang="zh-CN" altLang="en-US" sz="2400" b="0" dirty="0"/>
              <a:t>双连通判别问题 </a:t>
            </a:r>
            <a:r>
              <a:rPr lang="en-US" altLang="zh-CN" sz="2400" b="0" dirty="0">
                <a:solidFill>
                  <a:srgbClr val="0070C0"/>
                </a:solidFill>
              </a:rPr>
              <a:t>[Zhang et al. ICLR’23 Best Paper]</a:t>
            </a:r>
          </a:p>
          <a:p>
            <a:pPr lvl="1"/>
            <a:endParaRPr lang="en-US" altLang="zh-CN" sz="2400" b="0" dirty="0">
              <a:solidFill>
                <a:srgbClr val="0070C0"/>
              </a:solidFill>
            </a:endParaRPr>
          </a:p>
          <a:p>
            <a:pPr lvl="1"/>
            <a:endParaRPr lang="en-US" altLang="zh-CN" sz="2400" b="0" dirty="0">
              <a:solidFill>
                <a:srgbClr val="0070C0"/>
              </a:solidFill>
            </a:endParaRPr>
          </a:p>
          <a:p>
            <a:pPr lvl="1"/>
            <a:endParaRPr lang="en-US" altLang="zh-CN" sz="2400" b="0" dirty="0">
              <a:solidFill>
                <a:srgbClr val="0070C0"/>
              </a:solidFill>
            </a:endParaRPr>
          </a:p>
          <a:p>
            <a:pPr lvl="1"/>
            <a:endParaRPr lang="en-US" altLang="zh-CN" sz="2400" b="0" dirty="0">
              <a:solidFill>
                <a:srgbClr val="0070C0"/>
              </a:solidFill>
            </a:endParaRPr>
          </a:p>
          <a:p>
            <a:pPr lvl="1"/>
            <a:endParaRPr lang="en-US" altLang="zh-CN" sz="2400" b="0" dirty="0">
              <a:solidFill>
                <a:srgbClr val="0070C0"/>
              </a:solidFill>
            </a:endParaRPr>
          </a:p>
          <a:p>
            <a:pPr lvl="1"/>
            <a:endParaRPr lang="en-US" altLang="zh-CN" sz="2400" b="0" dirty="0">
              <a:solidFill>
                <a:srgbClr val="0070C0"/>
              </a:solidFill>
            </a:endParaRPr>
          </a:p>
          <a:p>
            <a:pPr lvl="1"/>
            <a:r>
              <a:rPr lang="zh-CN" altLang="en-US" sz="2400" b="0" dirty="0"/>
              <a:t>通过添加距离信息可以区分两图</a:t>
            </a:r>
            <a:endParaRPr lang="en-US" altLang="zh-CN" sz="2400" b="0" dirty="0"/>
          </a:p>
          <a:p>
            <a:pPr lvl="1"/>
            <a:endParaRPr lang="zh-CN" altLang="en-US" sz="2400" b="0" dirty="0"/>
          </a:p>
          <a:p>
            <a:pPr lvl="1"/>
            <a:endParaRPr lang="en-US" altLang="zh-CN" sz="2400" b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66AAF17-E58F-214D-90C3-2DA270A4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GNN</a:t>
            </a:r>
            <a:r>
              <a:rPr kumimoji="1" lang="zh-CN" altLang="en-US" dirty="0"/>
              <a:t>与图算法</a:t>
            </a:r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928B5342-1C02-FB07-C7C5-32A73EB312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19672" y="2411060"/>
            <a:ext cx="2087547" cy="1280654"/>
          </a:xfrm>
          <a:prstGeom prst="rect">
            <a:avLst/>
          </a:prstGeom>
        </p:spPr>
      </p:pic>
      <p:pic>
        <p:nvPicPr>
          <p:cNvPr id="10" name="图片 7">
            <a:extLst>
              <a:ext uri="{FF2B5EF4-FFF2-40B4-BE49-F238E27FC236}">
                <a16:creationId xmlns:a16="http://schemas.microsoft.com/office/drawing/2014/main" id="{55C64DB9-E7E6-849C-A4C0-B94DDB3EB5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23928" y="2416555"/>
            <a:ext cx="2081221" cy="1280654"/>
          </a:xfrm>
          <a:prstGeom prst="rect">
            <a:avLst/>
          </a:prstGeom>
        </p:spPr>
      </p:pic>
      <p:sp>
        <p:nvSpPr>
          <p:cNvPr id="11" name="文本框 8">
            <a:extLst>
              <a:ext uri="{FF2B5EF4-FFF2-40B4-BE49-F238E27FC236}">
                <a16:creationId xmlns:a16="http://schemas.microsoft.com/office/drawing/2014/main" id="{14A5EEC8-2284-EEE6-AB95-344FE276281C}"/>
              </a:ext>
            </a:extLst>
          </p:cNvPr>
          <p:cNvSpPr txBox="1"/>
          <p:nvPr/>
        </p:nvSpPr>
        <p:spPr>
          <a:xfrm>
            <a:off x="1619672" y="3861048"/>
            <a:ext cx="4436987" cy="70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- </a:t>
            </a:r>
            <a:r>
              <a:rPr lang="zh-CN" altLang="en-US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左图有割边，右图没有</a:t>
            </a:r>
          </a:p>
          <a:p>
            <a:r>
              <a:rPr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- </a:t>
            </a:r>
            <a:r>
              <a:rPr lang="zh-CN" altLang="en-US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现有</a:t>
            </a:r>
            <a:r>
              <a:rPr lang="en-US" altLang="zh-CN" sz="2000" b="0" dirty="0">
                <a:latin typeface="+mn-lt"/>
                <a:ea typeface="SimHei" panose="02010609060101010101" pitchFamily="49" charset="-122"/>
              </a:rPr>
              <a:t>GNN</a:t>
            </a:r>
            <a:r>
              <a:rPr lang="zh-CN" altLang="en-US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模型都不能区分两图</a:t>
            </a:r>
          </a:p>
        </p:txBody>
      </p:sp>
      <p:grpSp>
        <p:nvGrpSpPr>
          <p:cNvPr id="13" name="组合 13">
            <a:extLst>
              <a:ext uri="{FF2B5EF4-FFF2-40B4-BE49-F238E27FC236}">
                <a16:creationId xmlns:a16="http://schemas.microsoft.com/office/drawing/2014/main" id="{7332D0EB-A2DC-6868-6CAC-DC24A8A2556C}"/>
              </a:ext>
            </a:extLst>
          </p:cNvPr>
          <p:cNvGrpSpPr/>
          <p:nvPr/>
        </p:nvGrpSpPr>
        <p:grpSpPr>
          <a:xfrm>
            <a:off x="1903201" y="5214178"/>
            <a:ext cx="3608035" cy="1358164"/>
            <a:chOff x="2789" y="6633"/>
            <a:chExt cx="4935" cy="1900"/>
          </a:xfrm>
        </p:grpSpPr>
        <p:pic>
          <p:nvPicPr>
            <p:cNvPr id="14" name="图片 11">
              <a:extLst>
                <a:ext uri="{FF2B5EF4-FFF2-40B4-BE49-F238E27FC236}">
                  <a16:creationId xmlns:a16="http://schemas.microsoft.com/office/drawing/2014/main" id="{A87694AA-F9A0-2140-80C6-827F9C3C616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789" y="6633"/>
              <a:ext cx="2250" cy="1900"/>
            </a:xfrm>
            <a:prstGeom prst="rect">
              <a:avLst/>
            </a:prstGeom>
          </p:spPr>
        </p:pic>
        <p:pic>
          <p:nvPicPr>
            <p:cNvPr id="15" name="图片 12">
              <a:extLst>
                <a:ext uri="{FF2B5EF4-FFF2-40B4-BE49-F238E27FC236}">
                  <a16:creationId xmlns:a16="http://schemas.microsoft.com/office/drawing/2014/main" id="{F18C6ED2-DBBC-8B8D-7652-89BD8C0660A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5606" y="6801"/>
              <a:ext cx="2119" cy="1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80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文本, 应用程序&#10;&#10;描述已自动生成">
            <a:extLst>
              <a:ext uri="{FF2B5EF4-FFF2-40B4-BE49-F238E27FC236}">
                <a16:creationId xmlns:a16="http://schemas.microsoft.com/office/drawing/2014/main" id="{37F9EA0B-D406-E16B-1CA4-5E5DADBAC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187"/>
          <a:stretch/>
        </p:blipFill>
        <p:spPr>
          <a:xfrm>
            <a:off x="5148064" y="3009268"/>
            <a:ext cx="3584575" cy="1964208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D72E7CC6-A6FA-A54E-77AE-D33A4177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kumimoji="1" lang="en-US" altLang="zh-CN" dirty="0"/>
              <a:t>Transformer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GNN</a:t>
            </a:r>
            <a:endParaRPr kumimoji="1" lang="zh-CN" altLang="en-US" dirty="0"/>
          </a:p>
        </p:txBody>
      </p:sp>
      <p:pic>
        <p:nvPicPr>
          <p:cNvPr id="1026" name="Picture 2" descr="Transformer as a Graph Neural Network — DGL 0.8.2post1 documentation">
            <a:extLst>
              <a:ext uri="{FF2B5EF4-FFF2-40B4-BE49-F238E27FC236}">
                <a16:creationId xmlns:a16="http://schemas.microsoft.com/office/drawing/2014/main" id="{4556580C-627B-7E45-1D7B-ADAA6DD55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1" y="2132856"/>
            <a:ext cx="4956042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内容占位符 5">
            <a:extLst>
              <a:ext uri="{FF2B5EF4-FFF2-40B4-BE49-F238E27FC236}">
                <a16:creationId xmlns:a16="http://schemas.microsoft.com/office/drawing/2014/main" id="{A4838BE2-3C7C-E09F-74EB-D8B468368FA8}"/>
              </a:ext>
            </a:extLst>
          </p:cNvPr>
          <p:cNvSpPr txBox="1">
            <a:spLocks/>
          </p:cNvSpPr>
          <p:nvPr/>
        </p:nvSpPr>
        <p:spPr bwMode="auto">
          <a:xfrm>
            <a:off x="457200" y="1213768"/>
            <a:ext cx="8482542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dirty="0"/>
              <a:t>Transformer</a:t>
            </a:r>
            <a:r>
              <a:rPr lang="zh-CN" altLang="en-US" sz="2800" b="0" dirty="0"/>
              <a:t>与</a:t>
            </a:r>
            <a:r>
              <a:rPr lang="en-US" sz="2800" b="0" dirty="0" err="1"/>
              <a:t>GNN的关系</a:t>
            </a:r>
            <a:endParaRPr lang="en-US" altLang="zh-CN" sz="2400" b="0" dirty="0"/>
          </a:p>
        </p:txBody>
      </p:sp>
    </p:spTree>
    <p:extLst>
      <p:ext uri="{BB962C8B-B14F-4D97-AF65-F5344CB8AC3E}">
        <p14:creationId xmlns:p14="http://schemas.microsoft.com/office/powerpoint/2010/main" val="2809607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5">
            <a:extLst>
              <a:ext uri="{FF2B5EF4-FFF2-40B4-BE49-F238E27FC236}">
                <a16:creationId xmlns:a16="http://schemas.microsoft.com/office/drawing/2014/main" id="{FE96A579-A47B-0B30-3356-B8E722F22A2F}"/>
              </a:ext>
            </a:extLst>
          </p:cNvPr>
          <p:cNvSpPr txBox="1">
            <a:spLocks/>
          </p:cNvSpPr>
          <p:nvPr/>
        </p:nvSpPr>
        <p:spPr bwMode="auto">
          <a:xfrm>
            <a:off x="457200" y="1213768"/>
            <a:ext cx="8482542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dirty="0" err="1"/>
              <a:t>V</a:t>
            </a:r>
            <a:r>
              <a:rPr lang="en-US" altLang="zh-CN" sz="2800" b="0" dirty="0" err="1"/>
              <a:t>isionGNN</a:t>
            </a:r>
            <a:r>
              <a:rPr lang="zh-CN" altLang="en-US" sz="2800" b="0" dirty="0"/>
              <a:t>：</a:t>
            </a:r>
            <a:r>
              <a:rPr lang="en-US" sz="2800" b="0" dirty="0" err="1"/>
              <a:t>GNN作为CV中的Backbone</a:t>
            </a:r>
            <a:endParaRPr lang="en-US" altLang="zh-CN" sz="2400" b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21E974D-3E6F-41C2-A0A0-4BE2316C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CV+GNN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D0ED2D-4404-416E-B561-8A135C17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9" y="5304160"/>
            <a:ext cx="4576480" cy="1468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DD07D-FA72-F982-2A8E-4344C49F9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304184"/>
            <a:ext cx="1785057" cy="450435"/>
          </a:xfrm>
          <a:prstGeom prst="rect">
            <a:avLst/>
          </a:prstGeom>
        </p:spPr>
      </p:pic>
      <p:pic>
        <p:nvPicPr>
          <p:cNvPr id="9" name="图片 8" descr="图片包含 表格&#10;&#10;描述已自动生成">
            <a:extLst>
              <a:ext uri="{FF2B5EF4-FFF2-40B4-BE49-F238E27FC236}">
                <a16:creationId xmlns:a16="http://schemas.microsoft.com/office/drawing/2014/main" id="{E4E7DA8D-46E7-B95D-0059-F8DD01185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66" y="5203379"/>
            <a:ext cx="3966315" cy="1491579"/>
          </a:xfrm>
          <a:prstGeom prst="rect">
            <a:avLst/>
          </a:prstGeom>
        </p:spPr>
      </p:pic>
      <p:pic>
        <p:nvPicPr>
          <p:cNvPr id="11" name="图片 10" descr="图形用户界面, 文本&#10;&#10;中度可信度描述已自动生成">
            <a:extLst>
              <a:ext uri="{FF2B5EF4-FFF2-40B4-BE49-F238E27FC236}">
                <a16:creationId xmlns:a16="http://schemas.microsoft.com/office/drawing/2014/main" id="{FC10B8FB-E91A-A6B4-34C2-9F635903E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42253"/>
            <a:ext cx="6568755" cy="334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1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505D6-2B67-7840-966F-A6D2510F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推荐系统</a:t>
            </a:r>
            <a:r>
              <a:rPr kumimoji="1" lang="en-US" altLang="zh-CN" dirty="0"/>
              <a:t>+GNN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C0702-31C4-BB4D-A360-A087E76E2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4600"/>
            <a:ext cx="8229600" cy="5328592"/>
          </a:xfrm>
        </p:spPr>
        <p:txBody>
          <a:bodyPr/>
          <a:lstStyle/>
          <a:p>
            <a:r>
              <a:rPr kumimoji="1" lang="zh-CN" altLang="en-US" sz="2800" dirty="0"/>
              <a:t>推荐系统中的大部分数据适合使用</a:t>
            </a:r>
            <a:r>
              <a:rPr kumimoji="1" lang="en-US" altLang="zh-CN" sz="2800" dirty="0"/>
              <a:t>GNN</a:t>
            </a:r>
            <a:endParaRPr kumimoji="1" lang="zh-CN" altLang="en-US" sz="2800" dirty="0"/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F1DD2748-D1C3-504D-84B3-D1815D7A6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2204864"/>
            <a:ext cx="1584176" cy="20919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5DC8D0-01BF-C040-A847-3A2C8CDFA279}"/>
              </a:ext>
            </a:extLst>
          </p:cNvPr>
          <p:cNvSpPr txBox="1"/>
          <p:nvPr/>
        </p:nvSpPr>
        <p:spPr>
          <a:xfrm>
            <a:off x="611560" y="425667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用户</a:t>
            </a:r>
            <a:r>
              <a:rPr kumimoji="1" lang="en-US" altLang="zh-CN" sz="2000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—</a:t>
            </a:r>
            <a:r>
              <a:rPr kumimoji="1" lang="zh-CN" altLang="en-US" sz="2000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物品二部图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EBE589-7E31-6E42-A6E9-2CA7D5626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9" t="55008" r="12589" b="6674"/>
          <a:stretch/>
        </p:blipFill>
        <p:spPr bwMode="auto">
          <a:xfrm>
            <a:off x="3131844" y="4657213"/>
            <a:ext cx="3168350" cy="17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D2CFA0D-51E2-5545-8799-A013F63054FB}"/>
              </a:ext>
            </a:extLst>
          </p:cNvPr>
          <p:cNvSpPr txBox="1"/>
          <p:nvPr/>
        </p:nvSpPr>
        <p:spPr>
          <a:xfrm>
            <a:off x="3777346" y="6307468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知识图谱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5B8A48-1B53-A647-8938-DF49A5C7D3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04" y="2205884"/>
            <a:ext cx="2559533" cy="20919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18FF4D5-7EE3-844F-941E-9638387CCDAE}"/>
              </a:ext>
            </a:extLst>
          </p:cNvPr>
          <p:cNvSpPr txBox="1"/>
          <p:nvPr/>
        </p:nvSpPr>
        <p:spPr>
          <a:xfrm>
            <a:off x="3777346" y="425667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物品序列图</a:t>
            </a:r>
          </a:p>
        </p:txBody>
      </p:sp>
      <p:pic>
        <p:nvPicPr>
          <p:cNvPr id="1030" name="Picture 6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AED927EC-577C-D04B-B8DE-827AF6BE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987" y="2314525"/>
            <a:ext cx="2761441" cy="18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CA52A99-E82F-3741-9747-C2F226072ACB}"/>
              </a:ext>
            </a:extLst>
          </p:cNvPr>
          <p:cNvSpPr txBox="1"/>
          <p:nvPr/>
        </p:nvSpPr>
        <p:spPr>
          <a:xfrm>
            <a:off x="6542776" y="425667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社交图</a:t>
            </a:r>
          </a:p>
        </p:txBody>
      </p:sp>
    </p:spTree>
    <p:extLst>
      <p:ext uri="{BB962C8B-B14F-4D97-AF65-F5344CB8AC3E}">
        <p14:creationId xmlns:p14="http://schemas.microsoft.com/office/powerpoint/2010/main" val="3370985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505D6-2B67-7840-966F-A6D2510F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推荐系统</a:t>
            </a:r>
            <a:r>
              <a:rPr kumimoji="1" lang="en-US" altLang="zh-CN" dirty="0"/>
              <a:t>+GNN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C0702-31C4-BB4D-A360-A087E76E2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4600"/>
            <a:ext cx="8579296" cy="5497512"/>
          </a:xfrm>
        </p:spPr>
        <p:txBody>
          <a:bodyPr/>
          <a:lstStyle/>
          <a:p>
            <a:r>
              <a:rPr kumimoji="1" lang="zh-CN" altLang="en-US" sz="2800" dirty="0"/>
              <a:t>大量的研究工作：</a:t>
            </a: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r>
              <a:rPr kumimoji="1" lang="en-US" altLang="zh-CN" sz="1600" dirty="0"/>
              <a:t>From</a:t>
            </a:r>
            <a:r>
              <a:rPr kumimoji="1" lang="zh-CN" altLang="en-US" sz="1600" dirty="0"/>
              <a:t>：北大崔斌老师组的综述</a:t>
            </a:r>
            <a:r>
              <a:rPr kumimoji="1" lang="en" altLang="zh-CN" sz="1600" dirty="0"/>
              <a:t>Graph Neural Networks in Recommender Systems: A Survey</a:t>
            </a:r>
            <a:endParaRPr kumimoji="1"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C1F4A-4B9A-5444-BD02-FA98ECA87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15888"/>
            <a:ext cx="5101082" cy="62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03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/>
              <a:t>图论的定义与起源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图机器学习概述与历史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图机器学习任务</a:t>
            </a:r>
            <a:r>
              <a:rPr lang="en-US" altLang="zh-CN" sz="2800" dirty="0"/>
              <a:t>&amp;</a:t>
            </a:r>
            <a:r>
              <a:rPr lang="zh-CN" altLang="en-US" sz="2800" dirty="0"/>
              <a:t>前沿应用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我们的工作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/>
              <a:t>图机器学习课程介绍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466093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B58CD06-6FC0-BF7F-B592-FBEDEE9AE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847" y="522939"/>
            <a:ext cx="4061480" cy="152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9508C-3E85-E76E-CB43-9C5961FE80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08" y="1518386"/>
            <a:ext cx="2818656" cy="23417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9155F3-3691-E57E-769D-19A9940CC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59" y="1307362"/>
            <a:ext cx="3811361" cy="204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DFC0F90-A1F7-6BD8-6E87-A628C0B7A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1738" r="6688" b="13063"/>
          <a:stretch/>
        </p:blipFill>
        <p:spPr bwMode="auto">
          <a:xfrm>
            <a:off x="856311" y="2167293"/>
            <a:ext cx="4330756" cy="203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dversarial Attacks on Graph Neural Networks via Node Injections: A  Hierarchical Reinforcement Learning Approach">
            <a:extLst>
              <a:ext uri="{FF2B5EF4-FFF2-40B4-BE49-F238E27FC236}">
                <a16:creationId xmlns:a16="http://schemas.microsoft.com/office/drawing/2014/main" id="{01B1AAB0-A876-4C1D-208B-CDC235FFD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944" y="276344"/>
            <a:ext cx="3902383" cy="159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我们的工作</a:t>
            </a:r>
            <a:endParaRPr lang="en-US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9E922618-9353-10D9-BABD-28281EB9285F}"/>
              </a:ext>
            </a:extLst>
          </p:cNvPr>
          <p:cNvSpPr/>
          <p:nvPr/>
        </p:nvSpPr>
        <p:spPr>
          <a:xfrm>
            <a:off x="3513081" y="4373373"/>
            <a:ext cx="2117836" cy="2117836"/>
          </a:xfrm>
          <a:custGeom>
            <a:avLst/>
            <a:gdLst>
              <a:gd name="connsiteX0" fmla="*/ 0 w 2117836"/>
              <a:gd name="connsiteY0" fmla="*/ 1058918 h 2117836"/>
              <a:gd name="connsiteX1" fmla="*/ 1058918 w 2117836"/>
              <a:gd name="connsiteY1" fmla="*/ 0 h 2117836"/>
              <a:gd name="connsiteX2" fmla="*/ 2117836 w 2117836"/>
              <a:gd name="connsiteY2" fmla="*/ 1058918 h 2117836"/>
              <a:gd name="connsiteX3" fmla="*/ 1058918 w 2117836"/>
              <a:gd name="connsiteY3" fmla="*/ 2117836 h 2117836"/>
              <a:gd name="connsiteX4" fmla="*/ 0 w 2117836"/>
              <a:gd name="connsiteY4" fmla="*/ 1058918 h 211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836" h="2117836">
                <a:moveTo>
                  <a:pt x="0" y="1058918"/>
                </a:moveTo>
                <a:cubicBezTo>
                  <a:pt x="0" y="474094"/>
                  <a:pt x="474094" y="0"/>
                  <a:pt x="1058918" y="0"/>
                </a:cubicBezTo>
                <a:cubicBezTo>
                  <a:pt x="1643742" y="0"/>
                  <a:pt x="2117836" y="474094"/>
                  <a:pt x="2117836" y="1058918"/>
                </a:cubicBezTo>
                <a:cubicBezTo>
                  <a:pt x="2117836" y="1643742"/>
                  <a:pt x="1643742" y="2117836"/>
                  <a:pt x="1058918" y="2117836"/>
                </a:cubicBezTo>
                <a:cubicBezTo>
                  <a:pt x="474094" y="2117836"/>
                  <a:pt x="0" y="1643742"/>
                  <a:pt x="0" y="105891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4280" tIns="334280" rIns="334280" bIns="33428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800" b="0" kern="1200" dirty="0"/>
              <a:t>图机器学习</a:t>
            </a:r>
          </a:p>
        </p:txBody>
      </p:sp>
      <p:sp>
        <p:nvSpPr>
          <p:cNvPr id="19" name="箭头: 左 18">
            <a:extLst>
              <a:ext uri="{FF2B5EF4-FFF2-40B4-BE49-F238E27FC236}">
                <a16:creationId xmlns:a16="http://schemas.microsoft.com/office/drawing/2014/main" id="{2EE848B3-1E82-C037-8CF1-CAAE4E6B13E1}"/>
              </a:ext>
            </a:extLst>
          </p:cNvPr>
          <p:cNvSpPr/>
          <p:nvPr/>
        </p:nvSpPr>
        <p:spPr>
          <a:xfrm rot="10800000">
            <a:off x="1463802" y="5130500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494038C-F772-3E37-70BA-7CE49B009D1E}"/>
              </a:ext>
            </a:extLst>
          </p:cNvPr>
          <p:cNvSpPr/>
          <p:nvPr/>
        </p:nvSpPr>
        <p:spPr>
          <a:xfrm>
            <a:off x="457830" y="4627514"/>
            <a:ext cx="2011944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b="0" kern="1200" dirty="0"/>
              <a:t>大规模图神经网络</a:t>
            </a:r>
            <a:endParaRPr lang="en-US" altLang="zh-CN" sz="2400" b="0" kern="1200" dirty="0"/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200" b="0" kern="1200" dirty="0"/>
              <a:t>NeurIPS20,</a:t>
            </a:r>
            <a:r>
              <a:rPr lang="zh-CN" altLang="en-US" sz="1200" b="0" kern="1200" dirty="0"/>
              <a:t> </a:t>
            </a:r>
            <a:r>
              <a:rPr lang="en-US" altLang="zh-CN" sz="1200" b="0" kern="1200" dirty="0"/>
              <a:t>KDD21</a:t>
            </a:r>
            <a:endParaRPr lang="zh-CN" altLang="en-US" sz="1200" b="0" kern="1200" dirty="0"/>
          </a:p>
        </p:txBody>
      </p:sp>
      <p:sp>
        <p:nvSpPr>
          <p:cNvPr id="21" name="箭头: 左 20">
            <a:extLst>
              <a:ext uri="{FF2B5EF4-FFF2-40B4-BE49-F238E27FC236}">
                <a16:creationId xmlns:a16="http://schemas.microsoft.com/office/drawing/2014/main" id="{FCEF5FEA-CD7E-C0E8-E051-4E2416DC62F8}"/>
              </a:ext>
            </a:extLst>
          </p:cNvPr>
          <p:cNvSpPr/>
          <p:nvPr/>
        </p:nvSpPr>
        <p:spPr>
          <a:xfrm rot="13500000">
            <a:off x="2090568" y="3617353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DA3D5D5-6DEC-B747-0B8A-41DB709973C2}"/>
              </a:ext>
            </a:extLst>
          </p:cNvPr>
          <p:cNvSpPr/>
          <p:nvPr/>
        </p:nvSpPr>
        <p:spPr>
          <a:xfrm>
            <a:off x="1368200" y="2429686"/>
            <a:ext cx="2011944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b="0" kern="1200" dirty="0"/>
              <a:t>图神经网络表达能力</a:t>
            </a:r>
            <a:endParaRPr lang="en-US" altLang="zh-CN" sz="2400" b="0" kern="1200" dirty="0"/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200" b="0" kern="1200" dirty="0"/>
              <a:t>ICML20/21/23,</a:t>
            </a:r>
            <a:r>
              <a:rPr lang="zh-CN" altLang="en-US" sz="1200" b="0" kern="1200" dirty="0"/>
              <a:t> </a:t>
            </a:r>
            <a:r>
              <a:rPr lang="en-US" altLang="zh-CN" sz="1200" b="0" kern="1200" dirty="0"/>
              <a:t>NeurIPS21/22/23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200" b="0" kern="1200" dirty="0"/>
              <a:t>KDD23</a:t>
            </a:r>
            <a:endParaRPr lang="zh-CN" altLang="en-US" sz="1200" b="0" kern="1200" dirty="0"/>
          </a:p>
        </p:txBody>
      </p:sp>
      <p:sp>
        <p:nvSpPr>
          <p:cNvPr id="23" name="箭头: 左 22">
            <a:extLst>
              <a:ext uri="{FF2B5EF4-FFF2-40B4-BE49-F238E27FC236}">
                <a16:creationId xmlns:a16="http://schemas.microsoft.com/office/drawing/2014/main" id="{C41D1B61-51FE-F5D0-4CA7-D5FF947590DE}"/>
              </a:ext>
            </a:extLst>
          </p:cNvPr>
          <p:cNvSpPr/>
          <p:nvPr/>
        </p:nvSpPr>
        <p:spPr>
          <a:xfrm rot="16200000">
            <a:off x="3603715" y="2990586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shade val="90000"/>
              <a:hueOff val="0"/>
              <a:satOff val="15314"/>
              <a:lumOff val="12213"/>
              <a:alphaOff val="0"/>
            </a:schemeClr>
          </a:lnRef>
          <a:fillRef idx="1">
            <a:schemeClr val="accent1">
              <a:shade val="90000"/>
              <a:hueOff val="0"/>
              <a:satOff val="15314"/>
              <a:lumOff val="12213"/>
              <a:alphaOff val="0"/>
            </a:schemeClr>
          </a:fillRef>
          <a:effectRef idx="0">
            <a:schemeClr val="accent1">
              <a:shade val="90000"/>
              <a:hueOff val="0"/>
              <a:satOff val="15314"/>
              <a:lumOff val="1221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14DFAACF-DE16-0278-1360-8FFCB60E38A2}"/>
              </a:ext>
            </a:extLst>
          </p:cNvPr>
          <p:cNvSpPr/>
          <p:nvPr/>
        </p:nvSpPr>
        <p:spPr>
          <a:xfrm>
            <a:off x="3566027" y="1638943"/>
            <a:ext cx="2011944" cy="1489928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242" tIns="85242" rIns="85242" bIns="85242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0" kern="1200" dirty="0"/>
              <a:t>几何图机器学习</a:t>
            </a:r>
            <a:endParaRPr lang="en-US" altLang="zh-CN" sz="2000" b="0" kern="1200" dirty="0"/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200" b="0" kern="1200" dirty="0"/>
              <a:t>CIKM22,</a:t>
            </a:r>
            <a:r>
              <a:rPr lang="zh-CN" altLang="en-US" sz="1200" b="0" kern="1200" dirty="0"/>
              <a:t> </a:t>
            </a:r>
            <a:r>
              <a:rPr lang="en-US" altLang="zh-CN" sz="1200" b="0" kern="1200" dirty="0"/>
              <a:t>ICDM22,</a:t>
            </a:r>
            <a:r>
              <a:rPr lang="zh-CN" altLang="en-US" sz="1200" b="0" kern="1200" dirty="0"/>
              <a:t> </a:t>
            </a:r>
            <a:r>
              <a:rPr lang="en-US" altLang="zh-CN" sz="1200" b="0" kern="1200" dirty="0"/>
              <a:t>ICLR22</a:t>
            </a:r>
            <a:endParaRPr lang="zh-CN" altLang="en-US" sz="1200" b="0" kern="1200" dirty="0"/>
          </a:p>
        </p:txBody>
      </p:sp>
      <p:sp>
        <p:nvSpPr>
          <p:cNvPr id="25" name="箭头: 左 24">
            <a:extLst>
              <a:ext uri="{FF2B5EF4-FFF2-40B4-BE49-F238E27FC236}">
                <a16:creationId xmlns:a16="http://schemas.microsoft.com/office/drawing/2014/main" id="{D669C827-7E24-3DED-1AC5-E45F1F742051}"/>
              </a:ext>
            </a:extLst>
          </p:cNvPr>
          <p:cNvSpPr/>
          <p:nvPr/>
        </p:nvSpPr>
        <p:spPr>
          <a:xfrm rot="18900000">
            <a:off x="5116862" y="3617353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shade val="90000"/>
              <a:hueOff val="0"/>
              <a:satOff val="15314"/>
              <a:lumOff val="12213"/>
              <a:alphaOff val="0"/>
            </a:schemeClr>
          </a:lnRef>
          <a:fillRef idx="1">
            <a:schemeClr val="accent1">
              <a:shade val="90000"/>
              <a:hueOff val="0"/>
              <a:satOff val="15314"/>
              <a:lumOff val="12213"/>
              <a:alphaOff val="0"/>
            </a:schemeClr>
          </a:fillRef>
          <a:effectRef idx="0">
            <a:schemeClr val="accent1">
              <a:shade val="90000"/>
              <a:hueOff val="0"/>
              <a:satOff val="15314"/>
              <a:lumOff val="1221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2942748-538C-9066-F7E2-CC5AB01F0A3D}"/>
              </a:ext>
            </a:extLst>
          </p:cNvPr>
          <p:cNvSpPr/>
          <p:nvPr/>
        </p:nvSpPr>
        <p:spPr>
          <a:xfrm>
            <a:off x="5763855" y="2429686"/>
            <a:ext cx="2011944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b="0" kern="1200" dirty="0"/>
              <a:t>动态图神经网络</a:t>
            </a:r>
            <a:endParaRPr lang="en-US" altLang="zh-CN" sz="2400" b="0" kern="1200" dirty="0"/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200" b="0" kern="1200" dirty="0"/>
              <a:t>KDD22,</a:t>
            </a:r>
            <a:r>
              <a:rPr lang="zh-CN" altLang="en-US" sz="1200" b="0" kern="1200" dirty="0"/>
              <a:t> </a:t>
            </a:r>
            <a:r>
              <a:rPr lang="en-US" altLang="zh-CN" sz="1200" b="0" kern="1200" dirty="0"/>
              <a:t>VLDB23</a:t>
            </a:r>
            <a:endParaRPr lang="zh-CN" altLang="en-US" sz="1200" b="0" kern="1200" dirty="0"/>
          </a:p>
        </p:txBody>
      </p:sp>
      <p:sp>
        <p:nvSpPr>
          <p:cNvPr id="27" name="箭头: 左 26">
            <a:extLst>
              <a:ext uri="{FF2B5EF4-FFF2-40B4-BE49-F238E27FC236}">
                <a16:creationId xmlns:a16="http://schemas.microsoft.com/office/drawing/2014/main" id="{BAE22860-A371-8B1D-AB45-8B3C32C6F0F8}"/>
              </a:ext>
            </a:extLst>
          </p:cNvPr>
          <p:cNvSpPr/>
          <p:nvPr/>
        </p:nvSpPr>
        <p:spPr>
          <a:xfrm>
            <a:off x="5743628" y="5130500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E2DB2BC-A701-D365-0CB8-405E8F8539E9}"/>
              </a:ext>
            </a:extLst>
          </p:cNvPr>
          <p:cNvSpPr/>
          <p:nvPr/>
        </p:nvSpPr>
        <p:spPr>
          <a:xfrm>
            <a:off x="6674225" y="4627514"/>
            <a:ext cx="2011944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482" tIns="100482" rIns="100482" bIns="10048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b="0" kern="1200" dirty="0"/>
              <a:t>图学习对抗攻击</a:t>
            </a:r>
            <a:endParaRPr lang="en-US" altLang="zh-CN" sz="2800" b="0" kern="1200" dirty="0"/>
          </a:p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200" b="0" kern="1200" dirty="0"/>
              <a:t>NeurIPS22</a:t>
            </a:r>
            <a:endParaRPr lang="zh-CN" altLang="en-US" sz="1200" b="0" kern="1200" dirty="0"/>
          </a:p>
        </p:txBody>
      </p:sp>
    </p:spTree>
    <p:extLst>
      <p:ext uri="{BB962C8B-B14F-4D97-AF65-F5344CB8AC3E}">
        <p14:creationId xmlns:p14="http://schemas.microsoft.com/office/powerpoint/2010/main" val="11827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4" grpId="0" animBg="1"/>
      <p:bldP spid="26" grpId="0" animBg="1"/>
      <p:bldP spid="2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我们的工作</a:t>
            </a:r>
            <a:endParaRPr 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790A571-67CE-84C1-F5C3-2249A8974404}"/>
              </a:ext>
            </a:extLst>
          </p:cNvPr>
          <p:cNvGrpSpPr/>
          <p:nvPr/>
        </p:nvGrpSpPr>
        <p:grpSpPr>
          <a:xfrm>
            <a:off x="457830" y="1519316"/>
            <a:ext cx="8228339" cy="4971893"/>
            <a:chOff x="457830" y="1519316"/>
            <a:chExt cx="8228339" cy="4971893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07D3B67B-EC5F-9CAB-1E99-4638DE296BA6}"/>
                </a:ext>
              </a:extLst>
            </p:cNvPr>
            <p:cNvSpPr/>
            <p:nvPr/>
          </p:nvSpPr>
          <p:spPr>
            <a:xfrm>
              <a:off x="3513081" y="4373373"/>
              <a:ext cx="2117836" cy="2117836"/>
            </a:xfrm>
            <a:custGeom>
              <a:avLst/>
              <a:gdLst>
                <a:gd name="connsiteX0" fmla="*/ 0 w 2117836"/>
                <a:gd name="connsiteY0" fmla="*/ 1058918 h 2117836"/>
                <a:gd name="connsiteX1" fmla="*/ 1058918 w 2117836"/>
                <a:gd name="connsiteY1" fmla="*/ 0 h 2117836"/>
                <a:gd name="connsiteX2" fmla="*/ 2117836 w 2117836"/>
                <a:gd name="connsiteY2" fmla="*/ 1058918 h 2117836"/>
                <a:gd name="connsiteX3" fmla="*/ 1058918 w 2117836"/>
                <a:gd name="connsiteY3" fmla="*/ 2117836 h 2117836"/>
                <a:gd name="connsiteX4" fmla="*/ 0 w 2117836"/>
                <a:gd name="connsiteY4" fmla="*/ 1058918 h 211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7836" h="2117836">
                  <a:moveTo>
                    <a:pt x="0" y="1058918"/>
                  </a:moveTo>
                  <a:cubicBezTo>
                    <a:pt x="0" y="474094"/>
                    <a:pt x="474094" y="0"/>
                    <a:pt x="1058918" y="0"/>
                  </a:cubicBezTo>
                  <a:cubicBezTo>
                    <a:pt x="1643742" y="0"/>
                    <a:pt x="2117836" y="474094"/>
                    <a:pt x="2117836" y="1058918"/>
                  </a:cubicBezTo>
                  <a:cubicBezTo>
                    <a:pt x="2117836" y="1643742"/>
                    <a:pt x="1643742" y="2117836"/>
                    <a:pt x="1058918" y="2117836"/>
                  </a:cubicBezTo>
                  <a:cubicBezTo>
                    <a:pt x="474094" y="2117836"/>
                    <a:pt x="0" y="1643742"/>
                    <a:pt x="0" y="105891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4280" tIns="334280" rIns="334280" bIns="334280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800" b="0" kern="1200" dirty="0"/>
                <a:t>图机器学习</a:t>
              </a:r>
            </a:p>
          </p:txBody>
        </p:sp>
        <p:sp>
          <p:nvSpPr>
            <p:cNvPr id="6" name="箭头: 左 5">
              <a:extLst>
                <a:ext uri="{FF2B5EF4-FFF2-40B4-BE49-F238E27FC236}">
                  <a16:creationId xmlns:a16="http://schemas.microsoft.com/office/drawing/2014/main" id="{2787D395-CA1D-8851-36CC-855B580FF583}"/>
                </a:ext>
              </a:extLst>
            </p:cNvPr>
            <p:cNvSpPr/>
            <p:nvPr/>
          </p:nvSpPr>
          <p:spPr>
            <a:xfrm rot="10800000">
              <a:off x="1463802" y="5130500"/>
              <a:ext cx="1936569" cy="603583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CFA046F-86E4-C2BE-46BE-52E76E785D21}"/>
                </a:ext>
              </a:extLst>
            </p:cNvPr>
            <p:cNvSpPr/>
            <p:nvPr/>
          </p:nvSpPr>
          <p:spPr>
            <a:xfrm>
              <a:off x="457830" y="4627514"/>
              <a:ext cx="2011944" cy="1609555"/>
            </a:xfrm>
            <a:custGeom>
              <a:avLst/>
              <a:gdLst>
                <a:gd name="connsiteX0" fmla="*/ 0 w 2011944"/>
                <a:gd name="connsiteY0" fmla="*/ 160956 h 1609555"/>
                <a:gd name="connsiteX1" fmla="*/ 160956 w 2011944"/>
                <a:gd name="connsiteY1" fmla="*/ 0 h 1609555"/>
                <a:gd name="connsiteX2" fmla="*/ 1850989 w 2011944"/>
                <a:gd name="connsiteY2" fmla="*/ 0 h 1609555"/>
                <a:gd name="connsiteX3" fmla="*/ 2011945 w 2011944"/>
                <a:gd name="connsiteY3" fmla="*/ 160956 h 1609555"/>
                <a:gd name="connsiteX4" fmla="*/ 2011944 w 2011944"/>
                <a:gd name="connsiteY4" fmla="*/ 1448600 h 1609555"/>
                <a:gd name="connsiteX5" fmla="*/ 1850988 w 2011944"/>
                <a:gd name="connsiteY5" fmla="*/ 1609556 h 1609555"/>
                <a:gd name="connsiteX6" fmla="*/ 160956 w 2011944"/>
                <a:gd name="connsiteY6" fmla="*/ 1609555 h 1609555"/>
                <a:gd name="connsiteX7" fmla="*/ 0 w 2011944"/>
                <a:gd name="connsiteY7" fmla="*/ 1448599 h 1609555"/>
                <a:gd name="connsiteX8" fmla="*/ 0 w 2011944"/>
                <a:gd name="connsiteY8" fmla="*/ 160956 h 160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1944" h="1609555">
                  <a:moveTo>
                    <a:pt x="0" y="160956"/>
                  </a:moveTo>
                  <a:cubicBezTo>
                    <a:pt x="0" y="72062"/>
                    <a:pt x="72062" y="0"/>
                    <a:pt x="160956" y="0"/>
                  </a:cubicBezTo>
                  <a:lnTo>
                    <a:pt x="1850989" y="0"/>
                  </a:lnTo>
                  <a:cubicBezTo>
                    <a:pt x="1939883" y="0"/>
                    <a:pt x="2011945" y="72062"/>
                    <a:pt x="2011945" y="160956"/>
                  </a:cubicBezTo>
                  <a:cubicBezTo>
                    <a:pt x="2011945" y="590171"/>
                    <a:pt x="2011944" y="1019385"/>
                    <a:pt x="2011944" y="1448600"/>
                  </a:cubicBezTo>
                  <a:cubicBezTo>
                    <a:pt x="2011944" y="1537494"/>
                    <a:pt x="1939882" y="1609556"/>
                    <a:pt x="1850988" y="1609556"/>
                  </a:cubicBezTo>
                  <a:lnTo>
                    <a:pt x="160956" y="1609555"/>
                  </a:lnTo>
                  <a:cubicBezTo>
                    <a:pt x="72062" y="1609555"/>
                    <a:pt x="0" y="1537493"/>
                    <a:pt x="0" y="1448599"/>
                  </a:cubicBezTo>
                  <a:lnTo>
                    <a:pt x="0" y="16095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62" tIns="92862" rIns="92862" bIns="9286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b="0" kern="1200" dirty="0">
                  <a:solidFill>
                    <a:srgbClr val="FF0000"/>
                  </a:solidFill>
                </a:rPr>
                <a:t>大规模图神经网络</a:t>
              </a:r>
              <a:endParaRPr lang="en-US" altLang="zh-CN" sz="2400" b="0" kern="1200" dirty="0">
                <a:solidFill>
                  <a:srgbClr val="FF0000"/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b="0" kern="1200" dirty="0">
                  <a:solidFill>
                    <a:srgbClr val="FF0000"/>
                  </a:solidFill>
                </a:rPr>
                <a:t>NeurIPS20,</a:t>
              </a:r>
              <a:r>
                <a:rPr lang="zh-CN" altLang="en-US" sz="1200" b="0" kern="1200" dirty="0">
                  <a:solidFill>
                    <a:srgbClr val="FF0000"/>
                  </a:solidFill>
                </a:rPr>
                <a:t> </a:t>
              </a:r>
              <a:r>
                <a:rPr lang="en-US" altLang="zh-CN" sz="1200" b="0" kern="1200" dirty="0">
                  <a:solidFill>
                    <a:srgbClr val="FF0000"/>
                  </a:solidFill>
                </a:rPr>
                <a:t>KDD21</a:t>
              </a:r>
              <a:endParaRPr lang="zh-CN" altLang="en-US" sz="1200" b="0" kern="1200" dirty="0">
                <a:solidFill>
                  <a:srgbClr val="FF0000"/>
                </a:solidFill>
              </a:endParaRPr>
            </a:p>
          </p:txBody>
        </p:sp>
        <p:sp>
          <p:nvSpPr>
            <p:cNvPr id="8" name="箭头: 左 7">
              <a:extLst>
                <a:ext uri="{FF2B5EF4-FFF2-40B4-BE49-F238E27FC236}">
                  <a16:creationId xmlns:a16="http://schemas.microsoft.com/office/drawing/2014/main" id="{747F4C08-6B5A-BC75-B068-D094E5B4E7D5}"/>
                </a:ext>
              </a:extLst>
            </p:cNvPr>
            <p:cNvSpPr/>
            <p:nvPr/>
          </p:nvSpPr>
          <p:spPr>
            <a:xfrm rot="13500000">
              <a:off x="2090568" y="3617353"/>
              <a:ext cx="1936569" cy="603583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7657"/>
                <a:lumOff val="6106"/>
                <a:alphaOff val="0"/>
              </a:schemeClr>
            </a:lnRef>
            <a:fillRef idx="1">
              <a:schemeClr val="accent1">
                <a:shade val="90000"/>
                <a:hueOff val="0"/>
                <a:satOff val="7657"/>
                <a:lumOff val="6106"/>
                <a:alphaOff val="0"/>
              </a:schemeClr>
            </a:fillRef>
            <a:effectRef idx="0">
              <a:schemeClr val="accent1">
                <a:shade val="90000"/>
                <a:hueOff val="0"/>
                <a:satOff val="7657"/>
                <a:lumOff val="610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499F1C8-67C5-DC79-4181-C85F056F5B28}"/>
                </a:ext>
              </a:extLst>
            </p:cNvPr>
            <p:cNvSpPr/>
            <p:nvPr/>
          </p:nvSpPr>
          <p:spPr>
            <a:xfrm>
              <a:off x="1368200" y="2429686"/>
              <a:ext cx="2011944" cy="1609555"/>
            </a:xfrm>
            <a:custGeom>
              <a:avLst/>
              <a:gdLst>
                <a:gd name="connsiteX0" fmla="*/ 0 w 2011944"/>
                <a:gd name="connsiteY0" fmla="*/ 160956 h 1609555"/>
                <a:gd name="connsiteX1" fmla="*/ 160956 w 2011944"/>
                <a:gd name="connsiteY1" fmla="*/ 0 h 1609555"/>
                <a:gd name="connsiteX2" fmla="*/ 1850989 w 2011944"/>
                <a:gd name="connsiteY2" fmla="*/ 0 h 1609555"/>
                <a:gd name="connsiteX3" fmla="*/ 2011945 w 2011944"/>
                <a:gd name="connsiteY3" fmla="*/ 160956 h 1609555"/>
                <a:gd name="connsiteX4" fmla="*/ 2011944 w 2011944"/>
                <a:gd name="connsiteY4" fmla="*/ 1448600 h 1609555"/>
                <a:gd name="connsiteX5" fmla="*/ 1850988 w 2011944"/>
                <a:gd name="connsiteY5" fmla="*/ 1609556 h 1609555"/>
                <a:gd name="connsiteX6" fmla="*/ 160956 w 2011944"/>
                <a:gd name="connsiteY6" fmla="*/ 1609555 h 1609555"/>
                <a:gd name="connsiteX7" fmla="*/ 0 w 2011944"/>
                <a:gd name="connsiteY7" fmla="*/ 1448599 h 1609555"/>
                <a:gd name="connsiteX8" fmla="*/ 0 w 2011944"/>
                <a:gd name="connsiteY8" fmla="*/ 160956 h 160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1944" h="1609555">
                  <a:moveTo>
                    <a:pt x="0" y="160956"/>
                  </a:moveTo>
                  <a:cubicBezTo>
                    <a:pt x="0" y="72062"/>
                    <a:pt x="72062" y="0"/>
                    <a:pt x="160956" y="0"/>
                  </a:cubicBezTo>
                  <a:lnTo>
                    <a:pt x="1850989" y="0"/>
                  </a:lnTo>
                  <a:cubicBezTo>
                    <a:pt x="1939883" y="0"/>
                    <a:pt x="2011945" y="72062"/>
                    <a:pt x="2011945" y="160956"/>
                  </a:cubicBezTo>
                  <a:cubicBezTo>
                    <a:pt x="2011945" y="590171"/>
                    <a:pt x="2011944" y="1019385"/>
                    <a:pt x="2011944" y="1448600"/>
                  </a:cubicBezTo>
                  <a:cubicBezTo>
                    <a:pt x="2011944" y="1537494"/>
                    <a:pt x="1939882" y="1609556"/>
                    <a:pt x="1850988" y="1609556"/>
                  </a:cubicBezTo>
                  <a:lnTo>
                    <a:pt x="160956" y="1609555"/>
                  </a:lnTo>
                  <a:cubicBezTo>
                    <a:pt x="72062" y="1609555"/>
                    <a:pt x="0" y="1537493"/>
                    <a:pt x="0" y="1448599"/>
                  </a:cubicBezTo>
                  <a:lnTo>
                    <a:pt x="0" y="16095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0"/>
                <a:satOff val="25540"/>
                <a:lumOff val="12829"/>
                <a:alphaOff val="0"/>
              </a:schemeClr>
            </a:fillRef>
            <a:effectRef idx="0">
              <a:schemeClr val="accent1">
                <a:shade val="50000"/>
                <a:hueOff val="0"/>
                <a:satOff val="25540"/>
                <a:lumOff val="1282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62" tIns="92862" rIns="92862" bIns="9286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b="0" kern="1200" dirty="0"/>
                <a:t>图神经网络表达能力</a:t>
              </a:r>
              <a:endParaRPr lang="en-US" altLang="zh-CN" sz="2400" b="0" kern="1200" dirty="0"/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b="0" kern="1200" dirty="0"/>
                <a:t>ICML20/21/23,</a:t>
              </a:r>
              <a:r>
                <a:rPr lang="zh-CN" altLang="en-US" sz="1200" b="0" kern="1200" dirty="0"/>
                <a:t> </a:t>
              </a:r>
              <a:r>
                <a:rPr lang="en-US" altLang="zh-CN" sz="1200" b="0" kern="1200" dirty="0"/>
                <a:t>NeurIPS21/22/23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b="0" kern="1200" dirty="0"/>
                <a:t>KDD23</a:t>
              </a:r>
              <a:endParaRPr lang="zh-CN" altLang="en-US" sz="1200" b="0" kern="1200" dirty="0"/>
            </a:p>
          </p:txBody>
        </p:sp>
        <p:sp>
          <p:nvSpPr>
            <p:cNvPr id="10" name="箭头: 左 9">
              <a:extLst>
                <a:ext uri="{FF2B5EF4-FFF2-40B4-BE49-F238E27FC236}">
                  <a16:creationId xmlns:a16="http://schemas.microsoft.com/office/drawing/2014/main" id="{662CE1B2-E396-00A9-1C09-E390ED9E9646}"/>
                </a:ext>
              </a:extLst>
            </p:cNvPr>
            <p:cNvSpPr/>
            <p:nvPr/>
          </p:nvSpPr>
          <p:spPr>
            <a:xfrm rot="16200000">
              <a:off x="3603715" y="2990586"/>
              <a:ext cx="1936569" cy="603583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15314"/>
                <a:lumOff val="12213"/>
                <a:alphaOff val="0"/>
              </a:schemeClr>
            </a:lnRef>
            <a:fillRef idx="1">
              <a:schemeClr val="accent1">
                <a:shade val="90000"/>
                <a:hueOff val="0"/>
                <a:satOff val="15314"/>
                <a:lumOff val="12213"/>
                <a:alphaOff val="0"/>
              </a:schemeClr>
            </a:fillRef>
            <a:effectRef idx="0">
              <a:schemeClr val="accent1">
                <a:shade val="90000"/>
                <a:hueOff val="0"/>
                <a:satOff val="15314"/>
                <a:lumOff val="1221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EE1C795-9004-3233-3C3E-F0DBF4040B76}"/>
                </a:ext>
              </a:extLst>
            </p:cNvPr>
            <p:cNvSpPr/>
            <p:nvPr/>
          </p:nvSpPr>
          <p:spPr>
            <a:xfrm>
              <a:off x="3566027" y="1519316"/>
              <a:ext cx="2011944" cy="1609555"/>
            </a:xfrm>
            <a:custGeom>
              <a:avLst/>
              <a:gdLst>
                <a:gd name="connsiteX0" fmla="*/ 0 w 2011944"/>
                <a:gd name="connsiteY0" fmla="*/ 160956 h 1609555"/>
                <a:gd name="connsiteX1" fmla="*/ 160956 w 2011944"/>
                <a:gd name="connsiteY1" fmla="*/ 0 h 1609555"/>
                <a:gd name="connsiteX2" fmla="*/ 1850989 w 2011944"/>
                <a:gd name="connsiteY2" fmla="*/ 0 h 1609555"/>
                <a:gd name="connsiteX3" fmla="*/ 2011945 w 2011944"/>
                <a:gd name="connsiteY3" fmla="*/ 160956 h 1609555"/>
                <a:gd name="connsiteX4" fmla="*/ 2011944 w 2011944"/>
                <a:gd name="connsiteY4" fmla="*/ 1448600 h 1609555"/>
                <a:gd name="connsiteX5" fmla="*/ 1850988 w 2011944"/>
                <a:gd name="connsiteY5" fmla="*/ 1609556 h 1609555"/>
                <a:gd name="connsiteX6" fmla="*/ 160956 w 2011944"/>
                <a:gd name="connsiteY6" fmla="*/ 1609555 h 1609555"/>
                <a:gd name="connsiteX7" fmla="*/ 0 w 2011944"/>
                <a:gd name="connsiteY7" fmla="*/ 1448599 h 1609555"/>
                <a:gd name="connsiteX8" fmla="*/ 0 w 2011944"/>
                <a:gd name="connsiteY8" fmla="*/ 160956 h 160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1944" h="1609555">
                  <a:moveTo>
                    <a:pt x="0" y="160956"/>
                  </a:moveTo>
                  <a:cubicBezTo>
                    <a:pt x="0" y="72062"/>
                    <a:pt x="72062" y="0"/>
                    <a:pt x="160956" y="0"/>
                  </a:cubicBezTo>
                  <a:lnTo>
                    <a:pt x="1850989" y="0"/>
                  </a:lnTo>
                  <a:cubicBezTo>
                    <a:pt x="1939883" y="0"/>
                    <a:pt x="2011945" y="72062"/>
                    <a:pt x="2011945" y="160956"/>
                  </a:cubicBezTo>
                  <a:cubicBezTo>
                    <a:pt x="2011945" y="590171"/>
                    <a:pt x="2011944" y="1019385"/>
                    <a:pt x="2011944" y="1448600"/>
                  </a:cubicBezTo>
                  <a:cubicBezTo>
                    <a:pt x="2011944" y="1537494"/>
                    <a:pt x="1939882" y="1609556"/>
                    <a:pt x="1850988" y="1609556"/>
                  </a:cubicBezTo>
                  <a:lnTo>
                    <a:pt x="160956" y="1609555"/>
                  </a:lnTo>
                  <a:cubicBezTo>
                    <a:pt x="72062" y="1609555"/>
                    <a:pt x="0" y="1537493"/>
                    <a:pt x="0" y="1448599"/>
                  </a:cubicBezTo>
                  <a:lnTo>
                    <a:pt x="0" y="16095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0"/>
                <a:satOff val="51080"/>
                <a:lumOff val="25658"/>
                <a:alphaOff val="0"/>
              </a:schemeClr>
            </a:fillRef>
            <a:effectRef idx="0">
              <a:schemeClr val="accent1">
                <a:shade val="50000"/>
                <a:hueOff val="0"/>
                <a:satOff val="51080"/>
                <a:lumOff val="2565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242" tIns="85242" rIns="85242" bIns="8524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0" kern="1200" dirty="0">
                  <a:solidFill>
                    <a:srgbClr val="FF0000"/>
                  </a:solidFill>
                </a:rPr>
                <a:t>几何图机器学习</a:t>
              </a:r>
              <a:endParaRPr lang="en-US" altLang="zh-CN" sz="2000" b="0" kern="1200" dirty="0">
                <a:solidFill>
                  <a:srgbClr val="FF0000"/>
                </a:solidFill>
              </a:endParaRP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b="0" kern="1200" dirty="0">
                  <a:solidFill>
                    <a:srgbClr val="FF0000"/>
                  </a:solidFill>
                </a:rPr>
                <a:t>CIKM22,</a:t>
              </a:r>
              <a:r>
                <a:rPr lang="zh-CN" altLang="en-US" sz="1200" b="0" kern="1200" dirty="0">
                  <a:solidFill>
                    <a:srgbClr val="FF0000"/>
                  </a:solidFill>
                </a:rPr>
                <a:t> </a:t>
              </a:r>
              <a:r>
                <a:rPr lang="en-US" altLang="zh-CN" sz="1200" b="0" kern="1200" dirty="0">
                  <a:solidFill>
                    <a:srgbClr val="FF0000"/>
                  </a:solidFill>
                </a:rPr>
                <a:t>ICDM22,</a:t>
              </a:r>
              <a:r>
                <a:rPr lang="zh-CN" altLang="en-US" sz="1200" b="0" kern="1200" dirty="0">
                  <a:solidFill>
                    <a:srgbClr val="FF0000"/>
                  </a:solidFill>
                </a:rPr>
                <a:t> </a:t>
              </a:r>
              <a:r>
                <a:rPr lang="en-US" altLang="zh-CN" sz="1200" b="0" kern="1200" dirty="0">
                  <a:solidFill>
                    <a:srgbClr val="FF0000"/>
                  </a:solidFill>
                </a:rPr>
                <a:t>ICLR22</a:t>
              </a:r>
              <a:endParaRPr lang="zh-CN" altLang="en-US" sz="1200" b="0" kern="1200" dirty="0">
                <a:solidFill>
                  <a:srgbClr val="FF0000"/>
                </a:solidFill>
              </a:endParaRPr>
            </a:p>
          </p:txBody>
        </p:sp>
        <p:sp>
          <p:nvSpPr>
            <p:cNvPr id="12" name="箭头: 左 11">
              <a:extLst>
                <a:ext uri="{FF2B5EF4-FFF2-40B4-BE49-F238E27FC236}">
                  <a16:creationId xmlns:a16="http://schemas.microsoft.com/office/drawing/2014/main" id="{11A7FCCD-F62A-C536-5720-1621893CA0C3}"/>
                </a:ext>
              </a:extLst>
            </p:cNvPr>
            <p:cNvSpPr/>
            <p:nvPr/>
          </p:nvSpPr>
          <p:spPr>
            <a:xfrm rot="18900000">
              <a:off x="5116862" y="3617353"/>
              <a:ext cx="1936569" cy="603583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15314"/>
                <a:lumOff val="12213"/>
                <a:alphaOff val="0"/>
              </a:schemeClr>
            </a:lnRef>
            <a:fillRef idx="1">
              <a:schemeClr val="accent1">
                <a:shade val="90000"/>
                <a:hueOff val="0"/>
                <a:satOff val="15314"/>
                <a:lumOff val="12213"/>
                <a:alphaOff val="0"/>
              </a:schemeClr>
            </a:fillRef>
            <a:effectRef idx="0">
              <a:schemeClr val="accent1">
                <a:shade val="90000"/>
                <a:hueOff val="0"/>
                <a:satOff val="15314"/>
                <a:lumOff val="1221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76E6E6E-A47F-4F40-BE35-49FC33D0975F}"/>
                </a:ext>
              </a:extLst>
            </p:cNvPr>
            <p:cNvSpPr/>
            <p:nvPr/>
          </p:nvSpPr>
          <p:spPr>
            <a:xfrm>
              <a:off x="5763855" y="2429686"/>
              <a:ext cx="2011944" cy="1609555"/>
            </a:xfrm>
            <a:custGeom>
              <a:avLst/>
              <a:gdLst>
                <a:gd name="connsiteX0" fmla="*/ 0 w 2011944"/>
                <a:gd name="connsiteY0" fmla="*/ 160956 h 1609555"/>
                <a:gd name="connsiteX1" fmla="*/ 160956 w 2011944"/>
                <a:gd name="connsiteY1" fmla="*/ 0 h 1609555"/>
                <a:gd name="connsiteX2" fmla="*/ 1850989 w 2011944"/>
                <a:gd name="connsiteY2" fmla="*/ 0 h 1609555"/>
                <a:gd name="connsiteX3" fmla="*/ 2011945 w 2011944"/>
                <a:gd name="connsiteY3" fmla="*/ 160956 h 1609555"/>
                <a:gd name="connsiteX4" fmla="*/ 2011944 w 2011944"/>
                <a:gd name="connsiteY4" fmla="*/ 1448600 h 1609555"/>
                <a:gd name="connsiteX5" fmla="*/ 1850988 w 2011944"/>
                <a:gd name="connsiteY5" fmla="*/ 1609556 h 1609555"/>
                <a:gd name="connsiteX6" fmla="*/ 160956 w 2011944"/>
                <a:gd name="connsiteY6" fmla="*/ 1609555 h 1609555"/>
                <a:gd name="connsiteX7" fmla="*/ 0 w 2011944"/>
                <a:gd name="connsiteY7" fmla="*/ 1448599 h 1609555"/>
                <a:gd name="connsiteX8" fmla="*/ 0 w 2011944"/>
                <a:gd name="connsiteY8" fmla="*/ 160956 h 160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1944" h="1609555">
                  <a:moveTo>
                    <a:pt x="0" y="160956"/>
                  </a:moveTo>
                  <a:cubicBezTo>
                    <a:pt x="0" y="72062"/>
                    <a:pt x="72062" y="0"/>
                    <a:pt x="160956" y="0"/>
                  </a:cubicBezTo>
                  <a:lnTo>
                    <a:pt x="1850989" y="0"/>
                  </a:lnTo>
                  <a:cubicBezTo>
                    <a:pt x="1939883" y="0"/>
                    <a:pt x="2011945" y="72062"/>
                    <a:pt x="2011945" y="160956"/>
                  </a:cubicBezTo>
                  <a:cubicBezTo>
                    <a:pt x="2011945" y="590171"/>
                    <a:pt x="2011944" y="1019385"/>
                    <a:pt x="2011944" y="1448600"/>
                  </a:cubicBezTo>
                  <a:cubicBezTo>
                    <a:pt x="2011944" y="1537494"/>
                    <a:pt x="1939882" y="1609556"/>
                    <a:pt x="1850988" y="1609556"/>
                  </a:cubicBezTo>
                  <a:lnTo>
                    <a:pt x="160956" y="1609555"/>
                  </a:lnTo>
                  <a:cubicBezTo>
                    <a:pt x="72062" y="1609555"/>
                    <a:pt x="0" y="1537493"/>
                    <a:pt x="0" y="1448599"/>
                  </a:cubicBezTo>
                  <a:lnTo>
                    <a:pt x="0" y="16095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0"/>
                <a:satOff val="51080"/>
                <a:lumOff val="25658"/>
                <a:alphaOff val="0"/>
              </a:schemeClr>
            </a:fillRef>
            <a:effectRef idx="0">
              <a:schemeClr val="accent1">
                <a:shade val="50000"/>
                <a:hueOff val="0"/>
                <a:satOff val="51080"/>
                <a:lumOff val="2565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62" tIns="92862" rIns="92862" bIns="9286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b="0" kern="1200" dirty="0">
                  <a:solidFill>
                    <a:srgbClr val="FF0000"/>
                  </a:solidFill>
                </a:rPr>
                <a:t>动态图神经网络</a:t>
              </a:r>
              <a:endParaRPr lang="en-US" altLang="zh-CN" sz="2400" b="0" kern="1200" dirty="0">
                <a:solidFill>
                  <a:srgbClr val="FF0000"/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b="0" kern="1200" dirty="0">
                  <a:solidFill>
                    <a:srgbClr val="FF0000"/>
                  </a:solidFill>
                </a:rPr>
                <a:t>KDD22,</a:t>
              </a:r>
              <a:r>
                <a:rPr lang="zh-CN" altLang="en-US" sz="1200" b="0" kern="1200" dirty="0">
                  <a:solidFill>
                    <a:srgbClr val="FF0000"/>
                  </a:solidFill>
                </a:rPr>
                <a:t> </a:t>
              </a:r>
              <a:r>
                <a:rPr lang="en-US" altLang="zh-CN" sz="1200" b="0" kern="1200" dirty="0">
                  <a:solidFill>
                    <a:srgbClr val="FF0000"/>
                  </a:solidFill>
                </a:rPr>
                <a:t>VLDB23</a:t>
              </a:r>
              <a:endParaRPr lang="zh-CN" altLang="en-US" sz="1200" b="0" kern="1200" dirty="0">
                <a:solidFill>
                  <a:srgbClr val="FF0000"/>
                </a:solidFill>
              </a:endParaRPr>
            </a:p>
          </p:txBody>
        </p:sp>
        <p:sp>
          <p:nvSpPr>
            <p:cNvPr id="14" name="箭头: 左 13">
              <a:extLst>
                <a:ext uri="{FF2B5EF4-FFF2-40B4-BE49-F238E27FC236}">
                  <a16:creationId xmlns:a16="http://schemas.microsoft.com/office/drawing/2014/main" id="{B06713DE-245A-FC99-FE2D-ED9B953BF1A7}"/>
                </a:ext>
              </a:extLst>
            </p:cNvPr>
            <p:cNvSpPr/>
            <p:nvPr/>
          </p:nvSpPr>
          <p:spPr>
            <a:xfrm>
              <a:off x="5743628" y="5130500"/>
              <a:ext cx="1936569" cy="603583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7657"/>
                <a:lumOff val="6106"/>
                <a:alphaOff val="0"/>
              </a:schemeClr>
            </a:lnRef>
            <a:fillRef idx="1">
              <a:schemeClr val="accent1">
                <a:shade val="90000"/>
                <a:hueOff val="0"/>
                <a:satOff val="7657"/>
                <a:lumOff val="6106"/>
                <a:alphaOff val="0"/>
              </a:schemeClr>
            </a:fillRef>
            <a:effectRef idx="0">
              <a:schemeClr val="accent1">
                <a:shade val="90000"/>
                <a:hueOff val="0"/>
                <a:satOff val="7657"/>
                <a:lumOff val="610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BCBADD-962D-6C2A-52F9-20D2B30B507D}"/>
                </a:ext>
              </a:extLst>
            </p:cNvPr>
            <p:cNvSpPr/>
            <p:nvPr/>
          </p:nvSpPr>
          <p:spPr>
            <a:xfrm>
              <a:off x="6674225" y="4627514"/>
              <a:ext cx="2011944" cy="1609555"/>
            </a:xfrm>
            <a:custGeom>
              <a:avLst/>
              <a:gdLst>
                <a:gd name="connsiteX0" fmla="*/ 0 w 2011944"/>
                <a:gd name="connsiteY0" fmla="*/ 160956 h 1609555"/>
                <a:gd name="connsiteX1" fmla="*/ 160956 w 2011944"/>
                <a:gd name="connsiteY1" fmla="*/ 0 h 1609555"/>
                <a:gd name="connsiteX2" fmla="*/ 1850989 w 2011944"/>
                <a:gd name="connsiteY2" fmla="*/ 0 h 1609555"/>
                <a:gd name="connsiteX3" fmla="*/ 2011945 w 2011944"/>
                <a:gd name="connsiteY3" fmla="*/ 160956 h 1609555"/>
                <a:gd name="connsiteX4" fmla="*/ 2011944 w 2011944"/>
                <a:gd name="connsiteY4" fmla="*/ 1448600 h 1609555"/>
                <a:gd name="connsiteX5" fmla="*/ 1850988 w 2011944"/>
                <a:gd name="connsiteY5" fmla="*/ 1609556 h 1609555"/>
                <a:gd name="connsiteX6" fmla="*/ 160956 w 2011944"/>
                <a:gd name="connsiteY6" fmla="*/ 1609555 h 1609555"/>
                <a:gd name="connsiteX7" fmla="*/ 0 w 2011944"/>
                <a:gd name="connsiteY7" fmla="*/ 1448599 h 1609555"/>
                <a:gd name="connsiteX8" fmla="*/ 0 w 2011944"/>
                <a:gd name="connsiteY8" fmla="*/ 160956 h 160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1944" h="1609555">
                  <a:moveTo>
                    <a:pt x="0" y="160956"/>
                  </a:moveTo>
                  <a:cubicBezTo>
                    <a:pt x="0" y="72062"/>
                    <a:pt x="72062" y="0"/>
                    <a:pt x="160956" y="0"/>
                  </a:cubicBezTo>
                  <a:lnTo>
                    <a:pt x="1850989" y="0"/>
                  </a:lnTo>
                  <a:cubicBezTo>
                    <a:pt x="1939883" y="0"/>
                    <a:pt x="2011945" y="72062"/>
                    <a:pt x="2011945" y="160956"/>
                  </a:cubicBezTo>
                  <a:cubicBezTo>
                    <a:pt x="2011945" y="590171"/>
                    <a:pt x="2011944" y="1019385"/>
                    <a:pt x="2011944" y="1448600"/>
                  </a:cubicBezTo>
                  <a:cubicBezTo>
                    <a:pt x="2011944" y="1537494"/>
                    <a:pt x="1939882" y="1609556"/>
                    <a:pt x="1850988" y="1609556"/>
                  </a:cubicBezTo>
                  <a:lnTo>
                    <a:pt x="160956" y="1609555"/>
                  </a:lnTo>
                  <a:cubicBezTo>
                    <a:pt x="72062" y="1609555"/>
                    <a:pt x="0" y="1537493"/>
                    <a:pt x="0" y="1448599"/>
                  </a:cubicBezTo>
                  <a:lnTo>
                    <a:pt x="0" y="16095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0"/>
                <a:satOff val="25540"/>
                <a:lumOff val="12829"/>
                <a:alphaOff val="0"/>
              </a:schemeClr>
            </a:fillRef>
            <a:effectRef idx="0">
              <a:schemeClr val="accent1">
                <a:shade val="50000"/>
                <a:hueOff val="0"/>
                <a:satOff val="25540"/>
                <a:lumOff val="1282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0482" tIns="100482" rIns="100482" bIns="100482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0" kern="1200" dirty="0"/>
                <a:t>图学习对抗攻击</a:t>
              </a:r>
              <a:endParaRPr lang="en-US" altLang="zh-CN" sz="2800" b="0" kern="1200" dirty="0"/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b="0" kern="1200" dirty="0"/>
                <a:t>NeurIPS22</a:t>
              </a:r>
              <a:endParaRPr lang="zh-CN" altLang="en-US" sz="1200" b="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6207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505D6-2B67-7840-966F-A6D2510F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大规模图神经网络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C0702-31C4-BB4D-A360-A087E76E2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4600"/>
            <a:ext cx="8579296" cy="5497512"/>
          </a:xfrm>
        </p:spPr>
        <p:txBody>
          <a:bodyPr/>
          <a:lstStyle/>
          <a:p>
            <a:r>
              <a:rPr kumimoji="1" lang="zh-CN" altLang="en-US" sz="2800" dirty="0">
                <a:latin typeface="+mn-ea"/>
              </a:rPr>
              <a:t>图神经网络训练</a:t>
            </a:r>
            <a:endParaRPr kumimoji="1" lang="en-US" altLang="zh-CN" sz="2800" dirty="0">
              <a:latin typeface="+mn-ea"/>
            </a:endParaRPr>
          </a:p>
          <a:p>
            <a:pPr lvl="1"/>
            <a:r>
              <a:rPr kumimoji="1" lang="zh-CN" altLang="en-US" sz="2400" dirty="0">
                <a:latin typeface="+mn-ea"/>
              </a:rPr>
              <a:t>全部节点</a:t>
            </a:r>
            <a:r>
              <a:rPr kumimoji="1" lang="en-US" altLang="zh-CN" sz="2400" dirty="0"/>
              <a:t>embedding</a:t>
            </a:r>
            <a:r>
              <a:rPr kumimoji="1" lang="zh-CN" altLang="en-US" sz="2400" dirty="0"/>
              <a:t>需要放入</a:t>
            </a:r>
            <a:r>
              <a:rPr kumimoji="1" lang="en-US" altLang="zh-CN" sz="2400" dirty="0"/>
              <a:t>GPU</a:t>
            </a:r>
          </a:p>
          <a:p>
            <a:pPr lvl="1"/>
            <a:r>
              <a:rPr kumimoji="1" lang="zh-CN" altLang="en-US" sz="2400" dirty="0">
                <a:latin typeface="+mn-ea"/>
              </a:rPr>
              <a:t>无法支持工业级应用</a:t>
            </a:r>
            <a:endParaRPr kumimoji="1" lang="en-US" altLang="zh-CN" sz="2400" dirty="0">
              <a:latin typeface="+mn-ea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微软雅黑" panose="020B0503020204020204" pitchFamily="34" charset="-122"/>
              </a:rPr>
              <a:t>百万级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  <a:cs typeface="微软雅黑" panose="020B0503020204020204" pitchFamily="34" charset="-122"/>
              </a:rPr>
              <a:t>的图将不能支持</a:t>
            </a:r>
            <a:endParaRPr lang="zh-CN" altLang="zh-CN" sz="2800" dirty="0">
              <a:latin typeface="SimHei" panose="02010609060101010101" pitchFamily="49" charset="-122"/>
              <a:ea typeface="SimHei" panose="02010609060101010101" pitchFamily="49" charset="-122"/>
              <a:cs typeface="微软雅黑" panose="020B0503020204020204" pitchFamily="34" charset="-122"/>
            </a:endParaRPr>
          </a:p>
          <a:p>
            <a:endParaRPr kumimoji="1" lang="en-US" altLang="zh-CN" sz="2800" dirty="0">
              <a:latin typeface="+mn-ea"/>
            </a:endParaRPr>
          </a:p>
          <a:p>
            <a:pPr lvl="1"/>
            <a:endParaRPr kumimoji="1" lang="en-US" altLang="zh-CN" sz="2400" dirty="0">
              <a:latin typeface="+mn-ea"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84EC641-7C98-BBAD-7724-F06F24F81F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92" y="2636912"/>
            <a:ext cx="3312368" cy="24734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EC981A-126D-064D-5A30-33EFF4D19B87}"/>
              </a:ext>
            </a:extLst>
          </p:cNvPr>
          <p:cNvSpPr/>
          <p:nvPr/>
        </p:nvSpPr>
        <p:spPr>
          <a:xfrm>
            <a:off x="4770015" y="5411037"/>
            <a:ext cx="3888432" cy="376981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GPU</a:t>
            </a:r>
            <a:endParaRPr lang="zh-CN" altLang="en-US" sz="2400" dirty="0"/>
          </a:p>
        </p:txBody>
      </p:sp>
      <p:cxnSp>
        <p:nvCxnSpPr>
          <p:cNvPr id="6" name="直线箭头连接符 49">
            <a:extLst>
              <a:ext uri="{FF2B5EF4-FFF2-40B4-BE49-F238E27FC236}">
                <a16:creationId xmlns:a16="http://schemas.microsoft.com/office/drawing/2014/main" id="{066CE936-6BD2-B5A3-7C03-099A5BE48AED}"/>
              </a:ext>
            </a:extLst>
          </p:cNvPr>
          <p:cNvCxnSpPr>
            <a:cxnSpLocks/>
          </p:cNvCxnSpPr>
          <p:nvPr/>
        </p:nvCxnSpPr>
        <p:spPr>
          <a:xfrm>
            <a:off x="7167034" y="4942618"/>
            <a:ext cx="0" cy="468419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49">
            <a:extLst>
              <a:ext uri="{FF2B5EF4-FFF2-40B4-BE49-F238E27FC236}">
                <a16:creationId xmlns:a16="http://schemas.microsoft.com/office/drawing/2014/main" id="{66779586-93E3-3CD1-6C13-67765DA66FB7}"/>
              </a:ext>
            </a:extLst>
          </p:cNvPr>
          <p:cNvCxnSpPr>
            <a:cxnSpLocks/>
          </p:cNvCxnSpPr>
          <p:nvPr/>
        </p:nvCxnSpPr>
        <p:spPr>
          <a:xfrm>
            <a:off x="5582858" y="4299723"/>
            <a:ext cx="0" cy="111131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20E90C73-B46F-8AA2-5A25-E43D38975D0C}"/>
                  </a:ext>
                </a:extLst>
              </p:cNvPr>
              <p:cNvSpPr txBox="1"/>
              <p:nvPr/>
            </p:nvSpPr>
            <p:spPr>
              <a:xfrm>
                <a:off x="5691013" y="4942618"/>
                <a:ext cx="439223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GB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kumimoji="1" lang="en-US" altLang="zh-CN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20E90C73-B46F-8AA2-5A25-E43D38975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13" y="4942618"/>
                <a:ext cx="439223" cy="288477"/>
              </a:xfrm>
              <a:prstGeom prst="rect">
                <a:avLst/>
              </a:prstGeom>
              <a:blipFill>
                <a:blip r:embed="rId4"/>
                <a:stretch>
                  <a:fillRect l="-5714" t="-8696" r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8">
                <a:extLst>
                  <a:ext uri="{FF2B5EF4-FFF2-40B4-BE49-F238E27FC236}">
                    <a16:creationId xmlns:a16="http://schemas.microsoft.com/office/drawing/2014/main" id="{C54E4FD6-3974-D602-AA8F-97DB44E938B3}"/>
                  </a:ext>
                </a:extLst>
              </p:cNvPr>
              <p:cNvSpPr txBox="1"/>
              <p:nvPr/>
            </p:nvSpPr>
            <p:spPr>
              <a:xfrm>
                <a:off x="7239175" y="4955669"/>
                <a:ext cx="43435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GB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GB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0" name="文本框 8">
                <a:extLst>
                  <a:ext uri="{FF2B5EF4-FFF2-40B4-BE49-F238E27FC236}">
                    <a16:creationId xmlns:a16="http://schemas.microsoft.com/office/drawing/2014/main" id="{C54E4FD6-3974-D602-AA8F-97DB44E93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175" y="4955669"/>
                <a:ext cx="434350" cy="288477"/>
              </a:xfrm>
              <a:prstGeom prst="rect">
                <a:avLst/>
              </a:prstGeom>
              <a:blipFill>
                <a:blip r:embed="rId5"/>
                <a:stretch>
                  <a:fillRect l="-8571" t="-8696" r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9">
            <a:extLst>
              <a:ext uri="{FF2B5EF4-FFF2-40B4-BE49-F238E27FC236}">
                <a16:creationId xmlns:a16="http://schemas.microsoft.com/office/drawing/2014/main" id="{D5F79017-5118-97B1-3D3D-0113E947A2F6}"/>
              </a:ext>
            </a:extLst>
          </p:cNvPr>
          <p:cNvSpPr txBox="1"/>
          <p:nvPr/>
        </p:nvSpPr>
        <p:spPr>
          <a:xfrm>
            <a:off x="2006957" y="4765927"/>
            <a:ext cx="90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</a:p>
        </p:txBody>
      </p:sp>
      <p:sp>
        <p:nvSpPr>
          <p:cNvPr id="12" name="右大括号 10">
            <a:extLst>
              <a:ext uri="{FF2B5EF4-FFF2-40B4-BE49-F238E27FC236}">
                <a16:creationId xmlns:a16="http://schemas.microsoft.com/office/drawing/2014/main" id="{490827C2-6A95-D770-E395-CEAED937EE57}"/>
              </a:ext>
            </a:extLst>
          </p:cNvPr>
          <p:cNvSpPr/>
          <p:nvPr/>
        </p:nvSpPr>
        <p:spPr>
          <a:xfrm>
            <a:off x="4172016" y="3892984"/>
            <a:ext cx="512561" cy="1912937"/>
          </a:xfrm>
          <a:prstGeom prst="rightBrace">
            <a:avLst>
              <a:gd name="adj1" fmla="val 8333"/>
              <a:gd name="adj2" fmla="val 8677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1">
                <a:extLst>
                  <a:ext uri="{FF2B5EF4-FFF2-40B4-BE49-F238E27FC236}">
                    <a16:creationId xmlns:a16="http://schemas.microsoft.com/office/drawing/2014/main" id="{8CF8E8CD-7C56-3472-9AF1-4F451ABD4C1C}"/>
                  </a:ext>
                </a:extLst>
              </p:cNvPr>
              <p:cNvSpPr/>
              <p:nvPr/>
            </p:nvSpPr>
            <p:spPr>
              <a:xfrm>
                <a:off x="908982" y="3797065"/>
                <a:ext cx="3064685" cy="451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sz="2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矩形 11">
                <a:extLst>
                  <a:ext uri="{FF2B5EF4-FFF2-40B4-BE49-F238E27FC236}">
                    <a16:creationId xmlns:a16="http://schemas.microsoft.com/office/drawing/2014/main" id="{8CF8E8CD-7C56-3472-9AF1-4F451ABD4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2" y="3797065"/>
                <a:ext cx="3064685" cy="4510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2">
                <a:extLst>
                  <a:ext uri="{FF2B5EF4-FFF2-40B4-BE49-F238E27FC236}">
                    <a16:creationId xmlns:a16="http://schemas.microsoft.com/office/drawing/2014/main" id="{B2564D7A-DD56-98A2-D4CE-0CAEC3847A95}"/>
                  </a:ext>
                </a:extLst>
              </p:cNvPr>
              <p:cNvSpPr/>
              <p:nvPr/>
            </p:nvSpPr>
            <p:spPr>
              <a:xfrm>
                <a:off x="908982" y="4332970"/>
                <a:ext cx="2998963" cy="445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2">
                <a:extLst>
                  <a:ext uri="{FF2B5EF4-FFF2-40B4-BE49-F238E27FC236}">
                    <a16:creationId xmlns:a16="http://schemas.microsoft.com/office/drawing/2014/main" id="{B2564D7A-DD56-98A2-D4CE-0CAEC3847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2" y="4332970"/>
                <a:ext cx="2998963" cy="4456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3">
                <a:extLst>
                  <a:ext uri="{FF2B5EF4-FFF2-40B4-BE49-F238E27FC236}">
                    <a16:creationId xmlns:a16="http://schemas.microsoft.com/office/drawing/2014/main" id="{C577C971-3F4C-8A2A-8646-8E8E7D780C26}"/>
                  </a:ext>
                </a:extLst>
              </p:cNvPr>
              <p:cNvSpPr/>
              <p:nvPr/>
            </p:nvSpPr>
            <p:spPr>
              <a:xfrm>
                <a:off x="665838" y="5373926"/>
                <a:ext cx="3485249" cy="445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3">
                <a:extLst>
                  <a:ext uri="{FF2B5EF4-FFF2-40B4-BE49-F238E27FC236}">
                    <a16:creationId xmlns:a16="http://schemas.microsoft.com/office/drawing/2014/main" id="{C577C971-3F4C-8A2A-8646-8E8E7D780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38" y="5373926"/>
                <a:ext cx="3485249" cy="445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57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dirty="0"/>
              <a:t>图结构无处不在</a:t>
            </a:r>
          </a:p>
        </p:txBody>
      </p:sp>
      <p:cxnSp>
        <p:nvCxnSpPr>
          <p:cNvPr id="4" name="直接连接符 16">
            <a:extLst>
              <a:ext uri="{FF2B5EF4-FFF2-40B4-BE49-F238E27FC236}">
                <a16:creationId xmlns:a16="http://schemas.microsoft.com/office/drawing/2014/main" id="{8BD5DE68-9633-EC4A-9C16-C20C9F1565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88795" y="2424187"/>
            <a:ext cx="71437" cy="21590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2" name="TextBox 13">
            <a:extLst>
              <a:ext uri="{FF2B5EF4-FFF2-40B4-BE49-F238E27FC236}">
                <a16:creationId xmlns:a16="http://schemas.microsoft.com/office/drawing/2014/main" id="{25BD3FDB-E8BC-9E49-8B30-B69A4874616D}"/>
              </a:ext>
            </a:extLst>
          </p:cNvPr>
          <p:cNvSpPr txBox="1"/>
          <p:nvPr/>
        </p:nvSpPr>
        <p:spPr>
          <a:xfrm>
            <a:off x="755576" y="1268760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商品用户二部图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4175BC-7C28-B548-9653-6571336DD4CE}"/>
              </a:ext>
            </a:extLst>
          </p:cNvPr>
          <p:cNvSpPr txBox="1"/>
          <p:nvPr/>
        </p:nvSpPr>
        <p:spPr>
          <a:xfrm>
            <a:off x="5531717" y="2424187"/>
            <a:ext cx="26923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节点：商品</a:t>
            </a:r>
            <a:r>
              <a:rPr kumimoji="1" lang="en-US" altLang="zh-CN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用户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边  ：购买关系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547CDFF2-C1E4-0242-8DD9-3AAA95FF0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5" y="2122063"/>
            <a:ext cx="3040258" cy="40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66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015D-00ED-659F-7FCE-22379295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68515-A826-FB33-8A2B-7079DA091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通用图传播范式</a:t>
            </a:r>
          </a:p>
          <a:p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4815BA-5636-89E9-37D8-B2900BE39DB3}"/>
                  </a:ext>
                </a:extLst>
              </p:cNvPr>
              <p:cNvSpPr txBox="1"/>
              <p:nvPr/>
            </p:nvSpPr>
            <p:spPr>
              <a:xfrm>
                <a:off x="1547664" y="1052736"/>
                <a:ext cx="7786141" cy="109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kumimoji="1" lang="en-US" altLang="zh-CN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400" b="0" i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400" b="0" i="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 b="0">
                                          <a:latin typeface="Cambria Math" panose="02040503050406030204" pitchFamily="18" charset="0"/>
                                        </a:rPr>
                                        <m:t>AD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kumimoji="1" lang="en-US" altLang="zh-CN" sz="24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4815BA-5636-89E9-37D8-B2900BE39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052736"/>
                <a:ext cx="7786141" cy="1099660"/>
              </a:xfrm>
              <a:prstGeom prst="rect">
                <a:avLst/>
              </a:prstGeom>
              <a:blipFill>
                <a:blip r:embed="rId2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72BCE19E-09DE-7A2B-749C-EF01333B1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26105"/>
              </p:ext>
            </p:extLst>
          </p:nvPr>
        </p:nvGraphicFramePr>
        <p:xfrm>
          <a:off x="899592" y="3354828"/>
          <a:ext cx="1296144" cy="2786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010451948"/>
                    </a:ext>
                  </a:extLst>
                </a:gridCol>
              </a:tblGrid>
              <a:tr h="69668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transition probability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580919"/>
                  </a:ext>
                </a:extLst>
              </a:tr>
              <a:tr h="69668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PPR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683275"/>
                  </a:ext>
                </a:extLst>
              </a:tr>
              <a:tr h="69668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HKPR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064925"/>
                  </a:ext>
                </a:extLst>
              </a:tr>
              <a:tr h="69668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Katz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743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BFF662B-5F89-2D3D-7983-381DCB6D1E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8837611"/>
                  </p:ext>
                </p:extLst>
              </p:nvPr>
            </p:nvGraphicFramePr>
            <p:xfrm>
              <a:off x="2853085" y="2440428"/>
              <a:ext cx="1680187" cy="370113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779399391"/>
                        </a:ext>
                      </a:extLst>
                    </a:gridCol>
                  </a:tblGrid>
                  <a:tr h="696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b="1" i="0">
                              <a:solidFill>
                                <a:schemeClr val="bg1"/>
                              </a:solidFill>
                              <a:latin typeface="Corbel" panose="020B0503020204020204" pitchFamily="34" charset="0"/>
                              <a:ea typeface="Cambria Math" panose="02040503050406030204" pitchFamily="18" charset="0"/>
                            </a:rPr>
                            <a:t>weighted sequence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296968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 (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75751835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929228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6379763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35888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BFF662B-5F89-2D3D-7983-381DCB6D1E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8837611"/>
                  </p:ext>
                </p:extLst>
              </p:nvPr>
            </p:nvGraphicFramePr>
            <p:xfrm>
              <a:off x="2853085" y="2440428"/>
              <a:ext cx="1680187" cy="370113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77939939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52" t="-2778" r="-1504" b="-30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296968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52" t="-134545" r="-1504" b="-3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751835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52" t="-234545" r="-1504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29228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52" t="-334545" r="-1504" b="-1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6379763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52" t="-434545" r="-1504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5888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41BA9F6B-5FB4-5D60-3157-3DFA15C27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521680"/>
                  </p:ext>
                </p:extLst>
              </p:nvPr>
            </p:nvGraphicFramePr>
            <p:xfrm>
              <a:off x="4869309" y="2440428"/>
              <a:ext cx="1680187" cy="371148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189239815"/>
                        </a:ext>
                      </a:extLst>
                    </a:gridCol>
                  </a:tblGrid>
                  <a:tr h="696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b="1" i="0">
                              <a:solidFill>
                                <a:schemeClr val="bg1"/>
                              </a:solidFill>
                              <a:latin typeface="Corbel" panose="020B0503020204020204" pitchFamily="34" charset="0"/>
                            </a:rPr>
                            <a:t>propagation matrix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800" b="1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𝐃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1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CN" sz="1800" b="1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𝐚</m:t>
                                        </m:r>
                                      </m:sup>
                                    </m:sSup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𝑨𝑫</m:t>
                                    </m:r>
                                  </m:e>
                                  <m:sup>
                                    <m:r>
                                      <a:rPr kumimoji="1" lang="en-US" altLang="zh-CN" sz="18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71595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5655233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013967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7958964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zh-CN" sz="1800" b="0" i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US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9569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41BA9F6B-5FB4-5D60-3157-3DFA15C27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521680"/>
                  </p:ext>
                </p:extLst>
              </p:nvPr>
            </p:nvGraphicFramePr>
            <p:xfrm>
              <a:off x="4869309" y="2440428"/>
              <a:ext cx="1680187" cy="371148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189239815"/>
                        </a:ext>
                      </a:extLst>
                    </a:gridCol>
                  </a:tblGrid>
                  <a:tr h="924751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52" t="-2740" r="-752" b="-3027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71595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52" t="-136364" r="-752" b="-3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655233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52" t="-236364" r="-752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013967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52" t="-336364" r="-752" b="-1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958964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52" t="-436364" r="-75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5694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4EC30551-D519-A605-1554-3F7DB47D95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256028"/>
                  </p:ext>
                </p:extLst>
              </p:nvPr>
            </p:nvGraphicFramePr>
            <p:xfrm>
              <a:off x="6885533" y="2450779"/>
              <a:ext cx="1680187" cy="370113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4037540851"/>
                        </a:ext>
                      </a:extLst>
                    </a:gridCol>
                  </a:tblGrid>
                  <a:tr h="696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b="1" i="0">
                              <a:solidFill>
                                <a:schemeClr val="bg1"/>
                              </a:solidFill>
                              <a:latin typeface="Corbel" panose="020B0503020204020204" pitchFamily="34" charset="0"/>
                              <a:ea typeface="Cambria Math" panose="02040503050406030204" pitchFamily="18" charset="0"/>
                            </a:rPr>
                            <a:t>initial distribution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8B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014300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741794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5748859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9917557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6005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4EC30551-D519-A605-1554-3F7DB47D95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256028"/>
                  </p:ext>
                </p:extLst>
              </p:nvPr>
            </p:nvGraphicFramePr>
            <p:xfrm>
              <a:off x="6885533" y="2450779"/>
              <a:ext cx="1680187" cy="370113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403754085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52" t="-1389" r="-752" b="-3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014300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52" t="-130357" r="-752" b="-2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741794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52" t="-234545" r="-752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5748859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52" t="-334545" r="-752" b="-1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9917557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52" t="-434545" r="-75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0056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373B13F-5324-ED76-DEDB-8D26480CAEDC}"/>
              </a:ext>
            </a:extLst>
          </p:cNvPr>
          <p:cNvSpPr/>
          <p:nvPr/>
        </p:nvSpPr>
        <p:spPr>
          <a:xfrm>
            <a:off x="4689289" y="1425104"/>
            <a:ext cx="360040" cy="394216"/>
          </a:xfrm>
          <a:prstGeom prst="rect">
            <a:avLst/>
          </a:prstGeom>
          <a:noFill/>
          <a:ln w="38100">
            <a:solidFill>
              <a:srgbClr val="006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D96E99-C7FF-1AD4-AE54-E5B73BE29B73}"/>
              </a:ext>
            </a:extLst>
          </p:cNvPr>
          <p:cNvSpPr/>
          <p:nvPr/>
        </p:nvSpPr>
        <p:spPr>
          <a:xfrm>
            <a:off x="5370300" y="1398140"/>
            <a:ext cx="1179196" cy="421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305B249-BFDE-16FE-C0FB-7C663E181D2C}"/>
              </a:ext>
            </a:extLst>
          </p:cNvPr>
          <p:cNvSpPr/>
          <p:nvPr/>
        </p:nvSpPr>
        <p:spPr>
          <a:xfrm>
            <a:off x="6965261" y="1398140"/>
            <a:ext cx="352320" cy="421180"/>
          </a:xfrm>
          <a:prstGeom prst="rect">
            <a:avLst/>
          </a:prstGeom>
          <a:noFill/>
          <a:ln w="38100">
            <a:solidFill>
              <a:srgbClr val="F28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65BF8700-01A2-CC44-B94C-A590FB901DFF}"/>
              </a:ext>
            </a:extLst>
          </p:cNvPr>
          <p:cNvCxnSpPr>
            <a:stCxn id="9" idx="2"/>
            <a:endCxn id="6" idx="0"/>
          </p:cNvCxnSpPr>
          <p:nvPr/>
        </p:nvCxnSpPr>
        <p:spPr>
          <a:xfrm rot="5400000">
            <a:off x="3970690" y="1541809"/>
            <a:ext cx="621108" cy="1176131"/>
          </a:xfrm>
          <a:prstGeom prst="bentConnector3">
            <a:avLst>
              <a:gd name="adj1" fmla="val 55521"/>
            </a:avLst>
          </a:prstGeom>
          <a:ln w="38100">
            <a:solidFill>
              <a:srgbClr val="0063AA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321D45A3-8163-C7ED-2989-138F5EB66D3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rot="5400000">
            <a:off x="5524096" y="2004626"/>
            <a:ext cx="621108" cy="25049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9FCA420D-DF93-AFE4-1778-B540B197C84D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rot="16200000" flipH="1">
            <a:off x="7117794" y="1842946"/>
            <a:ext cx="631459" cy="584205"/>
          </a:xfrm>
          <a:prstGeom prst="bentConnector3">
            <a:avLst>
              <a:gd name="adj1" fmla="val 50000"/>
            </a:avLst>
          </a:prstGeom>
          <a:ln w="38100">
            <a:solidFill>
              <a:srgbClr val="F28B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5">
            <a:extLst>
              <a:ext uri="{FF2B5EF4-FFF2-40B4-BE49-F238E27FC236}">
                <a16:creationId xmlns:a16="http://schemas.microsoft.com/office/drawing/2014/main" id="{07AC75A9-CEEE-0EA0-62AA-9768104B3BFD}"/>
              </a:ext>
            </a:extLst>
          </p:cNvPr>
          <p:cNvSpPr/>
          <p:nvPr/>
        </p:nvSpPr>
        <p:spPr>
          <a:xfrm>
            <a:off x="-253621" y="6506020"/>
            <a:ext cx="9651241" cy="338554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cs typeface="Times New Roman" panose="02020603050405020304" pitchFamily="18" charset="0"/>
              </a:rPr>
              <a:t>Wang H, He M, Wei Z et al. Approximate Graph Propagation. </a:t>
            </a:r>
            <a:r>
              <a:rPr lang="en-US" altLang="zh-CN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[KDD’21]</a:t>
            </a:r>
            <a:r>
              <a:rPr lang="zh-CN" altLang="en-US" sz="1600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(Ours)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95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0B86-49E3-9FAE-9B0F-CEFC2AA5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4A7D-F93B-EA1C-4C1C-772E4F12D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+mn-ea"/>
              </a:rPr>
              <a:t>结合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</a:rPr>
              <a:t>随机游走</a:t>
            </a:r>
            <a:r>
              <a:rPr kumimoji="1" lang="zh-CN" altLang="en-US" sz="2800" dirty="0">
                <a:latin typeface="+mn-ea"/>
              </a:rPr>
              <a:t>和</a:t>
            </a:r>
            <a:r>
              <a:rPr kumimoji="1" lang="en" altLang="zh-CN" sz="2800" dirty="0">
                <a:solidFill>
                  <a:srgbClr val="FF0000"/>
                </a:solidFill>
              </a:rPr>
              <a:t>Local push</a:t>
            </a:r>
            <a:r>
              <a:rPr kumimoji="1" lang="zh-CN" altLang="en-US" sz="2800" dirty="0">
                <a:latin typeface="+mn-ea"/>
              </a:rPr>
              <a:t>的优势，最优时间复杂度近似</a:t>
            </a:r>
            <a:endParaRPr kumimoji="1" lang="en-US" altLang="zh-CN" sz="2800" dirty="0">
              <a:latin typeface="+mn-ea"/>
            </a:endParaRPr>
          </a:p>
          <a:p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ED75C-1020-C453-FAA4-B2F12930472B}"/>
                  </a:ext>
                </a:extLst>
              </p:cNvPr>
              <p:cNvSpPr txBox="1"/>
              <p:nvPr/>
            </p:nvSpPr>
            <p:spPr>
              <a:xfrm>
                <a:off x="2292881" y="1916832"/>
                <a:ext cx="5201180" cy="1267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kumimoji="1"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80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80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800">
                                          <a:latin typeface="Cambria Math" panose="02040503050406030204" pitchFamily="18" charset="0"/>
                                        </a:rPr>
                                        <m:t>AD</m:t>
                                      </m:r>
                                    </m:e>
                                    <m:sup>
                                      <m:r>
                                        <a:rPr kumimoji="1" lang="en-US" altLang="zh-CN" sz="28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ED75C-1020-C453-FAA4-B2F129304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81" y="1916832"/>
                <a:ext cx="5201180" cy="1267526"/>
              </a:xfrm>
              <a:prstGeom prst="rect">
                <a:avLst/>
              </a:prstGeom>
              <a:blipFill>
                <a:blip r:embed="rId2"/>
                <a:stretch>
                  <a:fillRect l="-2683" t="-105941" b="-1623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3" descr="图示&#10;&#10;描述已自动生成">
            <a:extLst>
              <a:ext uri="{FF2B5EF4-FFF2-40B4-BE49-F238E27FC236}">
                <a16:creationId xmlns:a16="http://schemas.microsoft.com/office/drawing/2014/main" id="{2358F2F2-3E15-FCEC-E802-BAC0F9EEC8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23" y="3417515"/>
            <a:ext cx="3788032" cy="275616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F94DA007-0827-3992-AA52-66C367AD8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178200"/>
              </p:ext>
            </p:extLst>
          </p:nvPr>
        </p:nvGraphicFramePr>
        <p:xfrm>
          <a:off x="635898" y="4121733"/>
          <a:ext cx="3358527" cy="2058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7862">
                  <a:extLst>
                    <a:ext uri="{9D8B030D-6E8A-4147-A177-3AD203B41FA5}">
                      <a16:colId xmlns:a16="http://schemas.microsoft.com/office/drawing/2014/main" val="1010451948"/>
                    </a:ext>
                  </a:extLst>
                </a:gridCol>
                <a:gridCol w="1520665">
                  <a:extLst>
                    <a:ext uri="{9D8B030D-6E8A-4147-A177-3AD203B41FA5}">
                      <a16:colId xmlns:a16="http://schemas.microsoft.com/office/drawing/2014/main" val="2594918135"/>
                    </a:ext>
                  </a:extLst>
                </a:gridCol>
              </a:tblGrid>
              <a:tr h="598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transition probability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SGC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580919"/>
                  </a:ext>
                </a:extLst>
              </a:tr>
              <a:tr h="4729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APPNP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683275"/>
                  </a:ext>
                </a:extLst>
              </a:tr>
              <a:tr h="47294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HKPR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GDC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064925"/>
                  </a:ext>
                </a:extLst>
              </a:tr>
              <a:tr h="47294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Katz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743185"/>
                  </a:ext>
                </a:extLst>
              </a:tr>
            </a:tbl>
          </a:graphicData>
        </a:graphic>
      </p:graphicFrame>
      <p:sp>
        <p:nvSpPr>
          <p:cNvPr id="8" name="矩形 5">
            <a:extLst>
              <a:ext uri="{FF2B5EF4-FFF2-40B4-BE49-F238E27FC236}">
                <a16:creationId xmlns:a16="http://schemas.microsoft.com/office/drawing/2014/main" id="{A9D1A6A4-99EB-5706-2462-343E25174C04}"/>
              </a:ext>
            </a:extLst>
          </p:cNvPr>
          <p:cNvSpPr/>
          <p:nvPr/>
        </p:nvSpPr>
        <p:spPr>
          <a:xfrm>
            <a:off x="422938" y="3421292"/>
            <a:ext cx="3788032" cy="2756167"/>
          </a:xfrm>
          <a:prstGeom prst="rect">
            <a:avLst/>
          </a:prstGeom>
          <a:noFill/>
          <a:ln w="38100">
            <a:solidFill>
              <a:srgbClr val="006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6768747F-43BA-0C0E-BEE9-F4A9BF8CE1E6}"/>
              </a:ext>
            </a:extLst>
          </p:cNvPr>
          <p:cNvSpPr txBox="1"/>
          <p:nvPr/>
        </p:nvSpPr>
        <p:spPr>
          <a:xfrm>
            <a:off x="635898" y="3417570"/>
            <a:ext cx="3358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63AA"/>
                </a:solidFill>
                <a:latin typeface="Corbel" panose="020B0503020204020204" pitchFamily="34" charset="0"/>
              </a:rPr>
              <a:t>多种图节点邻近度指标和图神经网络模型</a:t>
            </a:r>
            <a:endParaRPr lang="en-US" sz="2000" dirty="0">
              <a:solidFill>
                <a:srgbClr val="0063AA"/>
              </a:solidFill>
              <a:latin typeface="Corbel" panose="020B0503020204020204" pitchFamily="34" charset="0"/>
            </a:endParaRPr>
          </a:p>
        </p:txBody>
      </p:sp>
      <p:sp>
        <p:nvSpPr>
          <p:cNvPr id="10" name="左箭头 7">
            <a:extLst>
              <a:ext uri="{FF2B5EF4-FFF2-40B4-BE49-F238E27FC236}">
                <a16:creationId xmlns:a16="http://schemas.microsoft.com/office/drawing/2014/main" id="{6DA054D0-6491-83DA-A114-EC7428BF194A}"/>
              </a:ext>
            </a:extLst>
          </p:cNvPr>
          <p:cNvSpPr/>
          <p:nvPr/>
        </p:nvSpPr>
        <p:spPr>
          <a:xfrm>
            <a:off x="4273085" y="4581128"/>
            <a:ext cx="635636" cy="428943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F6899196-A86F-0FF2-2E3B-4C6EBAD7B3AB}"/>
              </a:ext>
            </a:extLst>
          </p:cNvPr>
          <p:cNvSpPr/>
          <p:nvPr/>
        </p:nvSpPr>
        <p:spPr>
          <a:xfrm>
            <a:off x="-253621" y="6506020"/>
            <a:ext cx="9651241" cy="338554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cs typeface="Times New Roman" panose="02020603050405020304" pitchFamily="18" charset="0"/>
              </a:rPr>
              <a:t>Wang H, He M, Wei Z et al. Approximate Graph Propagation. </a:t>
            </a:r>
            <a:r>
              <a:rPr lang="en-US" altLang="zh-CN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[KDD’21]</a:t>
            </a:r>
            <a:r>
              <a:rPr lang="zh-CN" altLang="en-US" sz="1600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(Ours)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0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C712-8EA4-2A44-3B5D-FD92D8BF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3806-D394-1558-A7B9-33DFE2618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Papers100M</a:t>
            </a:r>
            <a:r>
              <a:rPr kumimoji="1" lang="zh-CN" altLang="en-US" sz="2800" dirty="0"/>
              <a:t>上节点分类</a:t>
            </a:r>
          </a:p>
          <a:p>
            <a:endParaRPr lang="en-CN" dirty="0"/>
          </a:p>
        </p:txBody>
      </p:sp>
      <p:pic>
        <p:nvPicPr>
          <p:cNvPr id="23" name="图片 3" descr="图片包含 散点图&#10;&#10;描述已自动生成">
            <a:extLst>
              <a:ext uri="{FF2B5EF4-FFF2-40B4-BE49-F238E27FC236}">
                <a16:creationId xmlns:a16="http://schemas.microsoft.com/office/drawing/2014/main" id="{4DD217DE-ECE4-4BF2-3CD7-BAD1E27231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2" y="2025188"/>
            <a:ext cx="4965559" cy="1968724"/>
          </a:xfrm>
          <a:prstGeom prst="rect">
            <a:avLst/>
          </a:prstGeom>
        </p:spPr>
      </p:pic>
      <p:pic>
        <p:nvPicPr>
          <p:cNvPr id="24" name="图片 5" descr="图示&#10;&#10;低可信度描述已自动生成">
            <a:extLst>
              <a:ext uri="{FF2B5EF4-FFF2-40B4-BE49-F238E27FC236}">
                <a16:creationId xmlns:a16="http://schemas.microsoft.com/office/drawing/2014/main" id="{693AA537-610F-54A1-87E7-777E10C518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2" y="3984761"/>
            <a:ext cx="4981919" cy="1949924"/>
          </a:xfrm>
          <a:prstGeom prst="rect">
            <a:avLst/>
          </a:prstGeom>
        </p:spPr>
      </p:pic>
      <p:sp>
        <p:nvSpPr>
          <p:cNvPr id="25" name="矩形 7">
            <a:extLst>
              <a:ext uri="{FF2B5EF4-FFF2-40B4-BE49-F238E27FC236}">
                <a16:creationId xmlns:a16="http://schemas.microsoft.com/office/drawing/2014/main" id="{BEB13B1E-4657-EF59-B6FB-9F1B1A4FDCE3}"/>
              </a:ext>
            </a:extLst>
          </p:cNvPr>
          <p:cNvSpPr/>
          <p:nvPr/>
        </p:nvSpPr>
        <p:spPr>
          <a:xfrm>
            <a:off x="3141775" y="5765962"/>
            <a:ext cx="2378542" cy="187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图片 11">
            <a:extLst>
              <a:ext uri="{FF2B5EF4-FFF2-40B4-BE49-F238E27FC236}">
                <a16:creationId xmlns:a16="http://schemas.microsoft.com/office/drawing/2014/main" id="{85C4B9F3-8FA0-2E53-0D79-66CC10BA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520" y="963600"/>
            <a:ext cx="4201782" cy="1131725"/>
          </a:xfrm>
          <a:prstGeom prst="rect">
            <a:avLst/>
          </a:prstGeom>
        </p:spPr>
      </p:pic>
      <p:sp>
        <p:nvSpPr>
          <p:cNvPr id="27" name="矩形 6">
            <a:extLst>
              <a:ext uri="{FF2B5EF4-FFF2-40B4-BE49-F238E27FC236}">
                <a16:creationId xmlns:a16="http://schemas.microsoft.com/office/drawing/2014/main" id="{78FC4313-044D-E86C-1773-8C3D08C951FC}"/>
              </a:ext>
            </a:extLst>
          </p:cNvPr>
          <p:cNvSpPr/>
          <p:nvPr/>
        </p:nvSpPr>
        <p:spPr>
          <a:xfrm>
            <a:off x="4777879" y="1829732"/>
            <a:ext cx="4188539" cy="19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矩形 12">
            <a:extLst>
              <a:ext uri="{FF2B5EF4-FFF2-40B4-BE49-F238E27FC236}">
                <a16:creationId xmlns:a16="http://schemas.microsoft.com/office/drawing/2014/main" id="{CC770FE5-16F5-62EF-EEBE-6F099247E1B7}"/>
              </a:ext>
            </a:extLst>
          </p:cNvPr>
          <p:cNvSpPr/>
          <p:nvPr/>
        </p:nvSpPr>
        <p:spPr>
          <a:xfrm>
            <a:off x="4895900" y="4055484"/>
            <a:ext cx="305948" cy="4574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矩形 13">
            <a:extLst>
              <a:ext uri="{FF2B5EF4-FFF2-40B4-BE49-F238E27FC236}">
                <a16:creationId xmlns:a16="http://schemas.microsoft.com/office/drawing/2014/main" id="{9D36AEBD-31FE-CD1D-95EF-876B82A4170A}"/>
              </a:ext>
            </a:extLst>
          </p:cNvPr>
          <p:cNvSpPr/>
          <p:nvPr/>
        </p:nvSpPr>
        <p:spPr>
          <a:xfrm>
            <a:off x="4544818" y="4055484"/>
            <a:ext cx="305948" cy="4574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矩形 14">
            <a:extLst>
              <a:ext uri="{FF2B5EF4-FFF2-40B4-BE49-F238E27FC236}">
                <a16:creationId xmlns:a16="http://schemas.microsoft.com/office/drawing/2014/main" id="{A7D3BF18-1BE5-DABC-C3D6-9C71C6B9E9B7}"/>
              </a:ext>
            </a:extLst>
          </p:cNvPr>
          <p:cNvSpPr/>
          <p:nvPr/>
        </p:nvSpPr>
        <p:spPr>
          <a:xfrm>
            <a:off x="2008795" y="2132768"/>
            <a:ext cx="305948" cy="4574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矩形 15">
            <a:extLst>
              <a:ext uri="{FF2B5EF4-FFF2-40B4-BE49-F238E27FC236}">
                <a16:creationId xmlns:a16="http://schemas.microsoft.com/office/drawing/2014/main" id="{8004228B-15AD-6955-637D-A6636D75D36D}"/>
              </a:ext>
            </a:extLst>
          </p:cNvPr>
          <p:cNvSpPr/>
          <p:nvPr/>
        </p:nvSpPr>
        <p:spPr>
          <a:xfrm>
            <a:off x="2366763" y="2128857"/>
            <a:ext cx="305948" cy="4574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矩形 16">
            <a:extLst>
              <a:ext uri="{FF2B5EF4-FFF2-40B4-BE49-F238E27FC236}">
                <a16:creationId xmlns:a16="http://schemas.microsoft.com/office/drawing/2014/main" id="{B3E64A81-6700-7837-B376-1DC036E0D697}"/>
              </a:ext>
            </a:extLst>
          </p:cNvPr>
          <p:cNvSpPr/>
          <p:nvPr/>
        </p:nvSpPr>
        <p:spPr>
          <a:xfrm>
            <a:off x="4112770" y="2144797"/>
            <a:ext cx="371250" cy="8280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945FEF00-5C12-2057-8B03-21BB952B5402}"/>
              </a:ext>
            </a:extLst>
          </p:cNvPr>
          <p:cNvSpPr/>
          <p:nvPr/>
        </p:nvSpPr>
        <p:spPr>
          <a:xfrm>
            <a:off x="3693769" y="2144797"/>
            <a:ext cx="305948" cy="828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矩形 19">
            <a:extLst>
              <a:ext uri="{FF2B5EF4-FFF2-40B4-BE49-F238E27FC236}">
                <a16:creationId xmlns:a16="http://schemas.microsoft.com/office/drawing/2014/main" id="{EF6CDE6B-BD3B-2BEB-B4DF-291D9E2B411F}"/>
              </a:ext>
            </a:extLst>
          </p:cNvPr>
          <p:cNvSpPr/>
          <p:nvPr/>
        </p:nvSpPr>
        <p:spPr>
          <a:xfrm>
            <a:off x="2423517" y="4085414"/>
            <a:ext cx="330917" cy="4574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矩形 20">
            <a:extLst>
              <a:ext uri="{FF2B5EF4-FFF2-40B4-BE49-F238E27FC236}">
                <a16:creationId xmlns:a16="http://schemas.microsoft.com/office/drawing/2014/main" id="{68732DAD-5702-073C-8AD7-93868F9988EC}"/>
              </a:ext>
            </a:extLst>
          </p:cNvPr>
          <p:cNvSpPr/>
          <p:nvPr/>
        </p:nvSpPr>
        <p:spPr>
          <a:xfrm>
            <a:off x="2046487" y="4086785"/>
            <a:ext cx="330917" cy="4574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矩形 21">
            <a:extLst>
              <a:ext uri="{FF2B5EF4-FFF2-40B4-BE49-F238E27FC236}">
                <a16:creationId xmlns:a16="http://schemas.microsoft.com/office/drawing/2014/main" id="{7AB33D3D-760F-CD66-C4BA-12FD92F067A3}"/>
              </a:ext>
            </a:extLst>
          </p:cNvPr>
          <p:cNvSpPr/>
          <p:nvPr/>
        </p:nvSpPr>
        <p:spPr>
          <a:xfrm>
            <a:off x="5449089" y="4927782"/>
            <a:ext cx="305948" cy="4574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矩形 22">
            <a:extLst>
              <a:ext uri="{FF2B5EF4-FFF2-40B4-BE49-F238E27FC236}">
                <a16:creationId xmlns:a16="http://schemas.microsoft.com/office/drawing/2014/main" id="{D57F139B-9A53-1DFE-0376-1882E90A726B}"/>
              </a:ext>
            </a:extLst>
          </p:cNvPr>
          <p:cNvSpPr/>
          <p:nvPr/>
        </p:nvSpPr>
        <p:spPr>
          <a:xfrm>
            <a:off x="5449089" y="4255358"/>
            <a:ext cx="305948" cy="4574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文本框 23">
            <a:extLst>
              <a:ext uri="{FF2B5EF4-FFF2-40B4-BE49-F238E27FC236}">
                <a16:creationId xmlns:a16="http://schemas.microsoft.com/office/drawing/2014/main" id="{BF4B9D4D-CD65-ABFD-B70D-D9F97D879EBD}"/>
              </a:ext>
            </a:extLst>
          </p:cNvPr>
          <p:cNvSpPr txBox="1"/>
          <p:nvPr/>
        </p:nvSpPr>
        <p:spPr>
          <a:xfrm>
            <a:off x="5744682" y="4269727"/>
            <a:ext cx="307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>
                <a:latin typeface="+mn-lt"/>
              </a:rPr>
              <a:t>AGP</a:t>
            </a:r>
            <a:r>
              <a:rPr kumimoji="1" lang="zh-CN" altLang="en-US" sz="2400" b="0" dirty="0">
                <a:latin typeface="+mn-lt"/>
              </a:rPr>
              <a:t> </a:t>
            </a:r>
            <a:r>
              <a:rPr kumimoji="1" lang="en-US" altLang="zh-CN" sz="2400" b="0" dirty="0">
                <a:latin typeface="+mn-lt"/>
              </a:rPr>
              <a:t>+</a:t>
            </a:r>
            <a:r>
              <a:rPr kumimoji="1" lang="zh-CN" altLang="en-US" sz="2400" b="0" dirty="0">
                <a:latin typeface="+mn-lt"/>
              </a:rPr>
              <a:t> </a:t>
            </a:r>
            <a:r>
              <a:rPr kumimoji="1" lang="en-US" altLang="zh-CN" sz="2400" b="0" dirty="0">
                <a:latin typeface="+mn-lt"/>
              </a:rPr>
              <a:t>Baseline</a:t>
            </a:r>
            <a:endParaRPr kumimoji="1" lang="zh-CN" altLang="en-US" sz="2400" b="0" dirty="0">
              <a:latin typeface="+mn-lt"/>
            </a:endParaRPr>
          </a:p>
        </p:txBody>
      </p:sp>
      <p:sp>
        <p:nvSpPr>
          <p:cNvPr id="39" name="文本框 24">
            <a:extLst>
              <a:ext uri="{FF2B5EF4-FFF2-40B4-BE49-F238E27FC236}">
                <a16:creationId xmlns:a16="http://schemas.microsoft.com/office/drawing/2014/main" id="{9BE65E10-B1F7-9526-9640-CEDDDBCFB8A5}"/>
              </a:ext>
            </a:extLst>
          </p:cNvPr>
          <p:cNvSpPr txBox="1"/>
          <p:nvPr/>
        </p:nvSpPr>
        <p:spPr>
          <a:xfrm>
            <a:off x="5744682" y="4972574"/>
            <a:ext cx="307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>
                <a:latin typeface="+mn-lt"/>
              </a:rPr>
              <a:t>Baseline</a:t>
            </a:r>
            <a:endParaRPr kumimoji="1" lang="zh-CN" altLang="en-US" sz="2400" b="0" dirty="0">
              <a:latin typeface="+mn-lt"/>
            </a:endParaRPr>
          </a:p>
        </p:txBody>
      </p:sp>
      <p:sp>
        <p:nvSpPr>
          <p:cNvPr id="40" name="矩形 15">
            <a:extLst>
              <a:ext uri="{FF2B5EF4-FFF2-40B4-BE49-F238E27FC236}">
                <a16:creationId xmlns:a16="http://schemas.microsoft.com/office/drawing/2014/main" id="{2F7CC990-2AEF-04F3-D858-FC647E88BAA2}"/>
              </a:ext>
            </a:extLst>
          </p:cNvPr>
          <p:cNvSpPr/>
          <p:nvPr/>
        </p:nvSpPr>
        <p:spPr>
          <a:xfrm>
            <a:off x="-253621" y="6506020"/>
            <a:ext cx="9651241" cy="338554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cs typeface="Times New Roman" panose="02020603050405020304" pitchFamily="18" charset="0"/>
              </a:rPr>
              <a:t>Wang H, He M, Wei Z et al. Approximate Graph Propagation. </a:t>
            </a:r>
            <a:r>
              <a:rPr lang="en-US" altLang="zh-CN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[KDD’21]</a:t>
            </a:r>
            <a:r>
              <a:rPr lang="zh-CN" altLang="en-US" sz="1600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(Ours)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9271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39A6-0437-34DC-298D-79FB8D534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sz="3600" dirty="0"/>
              <a:t>动态图神经网络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CE66-C083-492A-3E71-341FC17D1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动态图：图随时间发生变化</a:t>
            </a:r>
            <a:endParaRPr kumimoji="1" lang="en-CN" altLang="zh-CN" sz="2800" dirty="0"/>
          </a:p>
          <a:p>
            <a:pPr lvl="1"/>
            <a:r>
              <a:rPr kumimoji="1" lang="zh-CN" altLang="en-US" sz="2000" dirty="0"/>
              <a:t>变化：增删边、增删节点、属性更新</a:t>
            </a:r>
          </a:p>
          <a:p>
            <a:pPr lvl="1"/>
            <a:endParaRPr kumimoji="1" lang="en-US" altLang="zh-CN" sz="2400" dirty="0"/>
          </a:p>
          <a:p>
            <a:r>
              <a:rPr kumimoji="1" lang="zh-CN" altLang="en-US" sz="2800" dirty="0"/>
              <a:t>真实应用场景更多涉及动态图</a:t>
            </a:r>
          </a:p>
          <a:p>
            <a:pPr lvl="1"/>
            <a:r>
              <a:rPr kumimoji="1" lang="zh-CN" altLang="en-US" sz="2000" dirty="0"/>
              <a:t>社交网络：新用户加入、形成好友关系、用户注销等</a:t>
            </a:r>
          </a:p>
          <a:p>
            <a:pPr lvl="1"/>
            <a:r>
              <a:rPr kumimoji="1" lang="zh-CN" altLang="en-US" sz="2000" dirty="0"/>
              <a:t>推荐系统：新产品、新评价每天都在产生</a:t>
            </a:r>
          </a:p>
          <a:p>
            <a:pPr lvl="1"/>
            <a:endParaRPr kumimoji="1" lang="en-US" altLang="zh-CN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792428-8911-B69E-552F-E765BCE796ED}"/>
              </a:ext>
            </a:extLst>
          </p:cNvPr>
          <p:cNvGrpSpPr/>
          <p:nvPr/>
        </p:nvGrpSpPr>
        <p:grpSpPr>
          <a:xfrm>
            <a:off x="5724128" y="1237764"/>
            <a:ext cx="3352456" cy="1721824"/>
            <a:chOff x="150562" y="3607256"/>
            <a:chExt cx="5041738" cy="2589440"/>
          </a:xfrm>
        </p:grpSpPr>
        <p:grpSp>
          <p:nvGrpSpPr>
            <p:cNvPr id="5" name="组合 301">
              <a:extLst>
                <a:ext uri="{FF2B5EF4-FFF2-40B4-BE49-F238E27FC236}">
                  <a16:creationId xmlns:a16="http://schemas.microsoft.com/office/drawing/2014/main" id="{A13698FE-CEE3-D064-DF3D-8AA750FD0E89}"/>
                </a:ext>
              </a:extLst>
            </p:cNvPr>
            <p:cNvGrpSpPr/>
            <p:nvPr/>
          </p:nvGrpSpPr>
          <p:grpSpPr>
            <a:xfrm>
              <a:off x="150562" y="3607256"/>
              <a:ext cx="1523745" cy="2238019"/>
              <a:chOff x="457200" y="3642784"/>
              <a:chExt cx="2112826" cy="3103240"/>
            </a:xfrm>
          </p:grpSpPr>
          <p:sp>
            <p:nvSpPr>
              <p:cNvPr id="51" name="椭圆 343">
                <a:extLst>
                  <a:ext uri="{FF2B5EF4-FFF2-40B4-BE49-F238E27FC236}">
                    <a16:creationId xmlns:a16="http://schemas.microsoft.com/office/drawing/2014/main" id="{0304AFE3-3107-4784-50EC-E4625D1D62E6}"/>
                  </a:ext>
                </a:extLst>
              </p:cNvPr>
              <p:cNvSpPr/>
              <p:nvPr/>
            </p:nvSpPr>
            <p:spPr>
              <a:xfrm>
                <a:off x="457200" y="4365104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1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椭圆 344">
                <a:extLst>
                  <a:ext uri="{FF2B5EF4-FFF2-40B4-BE49-F238E27FC236}">
                    <a16:creationId xmlns:a16="http://schemas.microsoft.com/office/drawing/2014/main" id="{089CAF08-ADE3-634E-C1F6-28AA2047DA73}"/>
                  </a:ext>
                </a:extLst>
              </p:cNvPr>
              <p:cNvSpPr/>
              <p:nvPr/>
            </p:nvSpPr>
            <p:spPr>
              <a:xfrm>
                <a:off x="1170326" y="3642784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2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直线箭头连接符 345">
                <a:extLst>
                  <a:ext uri="{FF2B5EF4-FFF2-40B4-BE49-F238E27FC236}">
                    <a16:creationId xmlns:a16="http://schemas.microsoft.com/office/drawing/2014/main" id="{89DD5A4A-AC67-3D76-3E27-6222BAE8F8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3152" y="3933384"/>
                <a:ext cx="441262" cy="516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椭圆 346">
                <a:extLst>
                  <a:ext uri="{FF2B5EF4-FFF2-40B4-BE49-F238E27FC236}">
                    <a16:creationId xmlns:a16="http://schemas.microsoft.com/office/drawing/2014/main" id="{61A0CB62-BA6C-4DF7-1F73-5012B8BE2D3E}"/>
                  </a:ext>
                </a:extLst>
              </p:cNvPr>
              <p:cNvSpPr/>
              <p:nvPr/>
            </p:nvSpPr>
            <p:spPr>
              <a:xfrm>
                <a:off x="1984518" y="4206455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3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椭圆 347">
                <a:extLst>
                  <a:ext uri="{FF2B5EF4-FFF2-40B4-BE49-F238E27FC236}">
                    <a16:creationId xmlns:a16="http://schemas.microsoft.com/office/drawing/2014/main" id="{C1E9FA38-D069-8473-B0AD-F32A7E0FF3DF}"/>
                  </a:ext>
                </a:extLst>
              </p:cNvPr>
              <p:cNvSpPr/>
              <p:nvPr/>
            </p:nvSpPr>
            <p:spPr>
              <a:xfrm>
                <a:off x="1120222" y="4983069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4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直线箭头连接符 348">
                <a:extLst>
                  <a:ext uri="{FF2B5EF4-FFF2-40B4-BE49-F238E27FC236}">
                    <a16:creationId xmlns:a16="http://schemas.microsoft.com/office/drawing/2014/main" id="{B6CBFB37-C837-E634-4C40-23F93B03BE67}"/>
                  </a:ext>
                </a:extLst>
              </p:cNvPr>
              <p:cNvCxnSpPr>
                <a:cxnSpLocks/>
                <a:stCxn id="54" idx="2"/>
                <a:endCxn id="51" idx="6"/>
              </p:cNvCxnSpPr>
              <p:nvPr/>
            </p:nvCxnSpPr>
            <p:spPr>
              <a:xfrm flipH="1">
                <a:off x="817240" y="4386475"/>
                <a:ext cx="1167278" cy="1586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椭圆 349">
                <a:extLst>
                  <a:ext uri="{FF2B5EF4-FFF2-40B4-BE49-F238E27FC236}">
                    <a16:creationId xmlns:a16="http://schemas.microsoft.com/office/drawing/2014/main" id="{1E41489F-6765-F7AA-EECF-8224E26CB021}"/>
                  </a:ext>
                </a:extLst>
              </p:cNvPr>
              <p:cNvSpPr/>
              <p:nvPr/>
            </p:nvSpPr>
            <p:spPr>
              <a:xfrm>
                <a:off x="756967" y="5909995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5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椭圆 350">
                <a:extLst>
                  <a:ext uri="{FF2B5EF4-FFF2-40B4-BE49-F238E27FC236}">
                    <a16:creationId xmlns:a16="http://schemas.microsoft.com/office/drawing/2014/main" id="{0F149B09-DDD8-3B97-4C97-7BF194C01229}"/>
                  </a:ext>
                </a:extLst>
              </p:cNvPr>
              <p:cNvSpPr/>
              <p:nvPr/>
            </p:nvSpPr>
            <p:spPr>
              <a:xfrm>
                <a:off x="2209986" y="5596844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6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椭圆 351">
                <a:extLst>
                  <a:ext uri="{FF2B5EF4-FFF2-40B4-BE49-F238E27FC236}">
                    <a16:creationId xmlns:a16="http://schemas.microsoft.com/office/drawing/2014/main" id="{5B689F91-9F7C-5943-EE1F-E39AA02CAC04}"/>
                  </a:ext>
                </a:extLst>
              </p:cNvPr>
              <p:cNvSpPr/>
              <p:nvPr/>
            </p:nvSpPr>
            <p:spPr>
              <a:xfrm>
                <a:off x="1746523" y="6385984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7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0" name="直线箭头连接符 352">
                <a:extLst>
                  <a:ext uri="{FF2B5EF4-FFF2-40B4-BE49-F238E27FC236}">
                    <a16:creationId xmlns:a16="http://schemas.microsoft.com/office/drawing/2014/main" id="{8FD248BA-9418-E294-0C04-F9613E891E54}"/>
                  </a:ext>
                </a:extLst>
              </p:cNvPr>
              <p:cNvCxnSpPr>
                <a:cxnSpLocks/>
                <a:stCxn id="51" idx="5"/>
                <a:endCxn id="55" idx="1"/>
              </p:cNvCxnSpPr>
              <p:nvPr/>
            </p:nvCxnSpPr>
            <p:spPr>
              <a:xfrm>
                <a:off x="764513" y="4672417"/>
                <a:ext cx="408436" cy="3633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箭头连接符 353">
                <a:extLst>
                  <a:ext uri="{FF2B5EF4-FFF2-40B4-BE49-F238E27FC236}">
                    <a16:creationId xmlns:a16="http://schemas.microsoft.com/office/drawing/2014/main" id="{2E60E7B9-BC8A-4415-1381-B58955649EEC}"/>
                  </a:ext>
                </a:extLst>
              </p:cNvPr>
              <p:cNvCxnSpPr>
                <a:cxnSpLocks/>
                <a:stCxn id="58" idx="2"/>
                <a:endCxn id="55" idx="5"/>
              </p:cNvCxnSpPr>
              <p:nvPr/>
            </p:nvCxnSpPr>
            <p:spPr>
              <a:xfrm flipH="1" flipV="1">
                <a:off x="1427535" y="5290382"/>
                <a:ext cx="782451" cy="4864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箭头连接符 354">
                <a:extLst>
                  <a:ext uri="{FF2B5EF4-FFF2-40B4-BE49-F238E27FC236}">
                    <a16:creationId xmlns:a16="http://schemas.microsoft.com/office/drawing/2014/main" id="{F1ED270B-5689-3467-D324-7739D1B8FCE4}"/>
                  </a:ext>
                </a:extLst>
              </p:cNvPr>
              <p:cNvCxnSpPr>
                <a:cxnSpLocks/>
                <a:stCxn id="55" idx="4"/>
                <a:endCxn id="57" idx="0"/>
              </p:cNvCxnSpPr>
              <p:nvPr/>
            </p:nvCxnSpPr>
            <p:spPr>
              <a:xfrm flipH="1">
                <a:off x="936987" y="5343109"/>
                <a:ext cx="363255" cy="5668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箭头连接符 355">
                <a:extLst>
                  <a:ext uri="{FF2B5EF4-FFF2-40B4-BE49-F238E27FC236}">
                    <a16:creationId xmlns:a16="http://schemas.microsoft.com/office/drawing/2014/main" id="{8598FFA5-2B5C-113E-4913-6F1F147C8B95}"/>
                  </a:ext>
                </a:extLst>
              </p:cNvPr>
              <p:cNvCxnSpPr>
                <a:cxnSpLocks/>
                <a:stCxn id="58" idx="2"/>
                <a:endCxn id="57" idx="7"/>
              </p:cNvCxnSpPr>
              <p:nvPr/>
            </p:nvCxnSpPr>
            <p:spPr>
              <a:xfrm flipH="1">
                <a:off x="1064280" y="5776864"/>
                <a:ext cx="1145706" cy="1858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箭头连接符 356">
                <a:extLst>
                  <a:ext uri="{FF2B5EF4-FFF2-40B4-BE49-F238E27FC236}">
                    <a16:creationId xmlns:a16="http://schemas.microsoft.com/office/drawing/2014/main" id="{EEACF204-2292-880C-4213-518B5A711882}"/>
                  </a:ext>
                </a:extLst>
              </p:cNvPr>
              <p:cNvCxnSpPr>
                <a:cxnSpLocks/>
                <a:stCxn id="57" idx="6"/>
                <a:endCxn id="58" idx="3"/>
              </p:cNvCxnSpPr>
              <p:nvPr/>
            </p:nvCxnSpPr>
            <p:spPr>
              <a:xfrm flipV="1">
                <a:off x="1117007" y="5904157"/>
                <a:ext cx="1145706" cy="1858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箭头连接符 357">
                <a:extLst>
                  <a:ext uri="{FF2B5EF4-FFF2-40B4-BE49-F238E27FC236}">
                    <a16:creationId xmlns:a16="http://schemas.microsoft.com/office/drawing/2014/main" id="{678EC4D7-BFE3-1E69-E838-1FFFA0B2890F}"/>
                  </a:ext>
                </a:extLst>
              </p:cNvPr>
              <p:cNvCxnSpPr>
                <a:cxnSpLocks/>
                <a:stCxn id="57" idx="5"/>
              </p:cNvCxnSpPr>
              <p:nvPr/>
            </p:nvCxnSpPr>
            <p:spPr>
              <a:xfrm>
                <a:off x="1064280" y="6217308"/>
                <a:ext cx="678899" cy="3614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箭头连接符 358">
                <a:extLst>
                  <a:ext uri="{FF2B5EF4-FFF2-40B4-BE49-F238E27FC236}">
                    <a16:creationId xmlns:a16="http://schemas.microsoft.com/office/drawing/2014/main" id="{11742C65-936E-1BF5-006D-AE9ED2905331}"/>
                  </a:ext>
                </a:extLst>
              </p:cNvPr>
              <p:cNvCxnSpPr>
                <a:cxnSpLocks/>
                <a:stCxn id="59" idx="7"/>
                <a:endCxn id="58" idx="4"/>
              </p:cNvCxnSpPr>
              <p:nvPr/>
            </p:nvCxnSpPr>
            <p:spPr>
              <a:xfrm flipV="1">
                <a:off x="2053836" y="5956884"/>
                <a:ext cx="336170" cy="4818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302">
              <a:extLst>
                <a:ext uri="{FF2B5EF4-FFF2-40B4-BE49-F238E27FC236}">
                  <a16:creationId xmlns:a16="http://schemas.microsoft.com/office/drawing/2014/main" id="{DEAC1D94-B4AA-9296-53E3-FFFF5ED4EF9B}"/>
                </a:ext>
              </a:extLst>
            </p:cNvPr>
            <p:cNvGrpSpPr/>
            <p:nvPr/>
          </p:nvGrpSpPr>
          <p:grpSpPr>
            <a:xfrm>
              <a:off x="1574240" y="3607256"/>
              <a:ext cx="1523745" cy="2238019"/>
              <a:chOff x="5153326" y="3494112"/>
              <a:chExt cx="2112826" cy="3103240"/>
            </a:xfrm>
          </p:grpSpPr>
          <p:sp>
            <p:nvSpPr>
              <p:cNvPr id="33" name="椭圆 325">
                <a:extLst>
                  <a:ext uri="{FF2B5EF4-FFF2-40B4-BE49-F238E27FC236}">
                    <a16:creationId xmlns:a16="http://schemas.microsoft.com/office/drawing/2014/main" id="{1443C005-7186-3679-8450-A2C17A58680A}"/>
                  </a:ext>
                </a:extLst>
              </p:cNvPr>
              <p:cNvSpPr/>
              <p:nvPr/>
            </p:nvSpPr>
            <p:spPr>
              <a:xfrm>
                <a:off x="5153326" y="421643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1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椭圆 326">
                <a:extLst>
                  <a:ext uri="{FF2B5EF4-FFF2-40B4-BE49-F238E27FC236}">
                    <a16:creationId xmlns:a16="http://schemas.microsoft.com/office/drawing/2014/main" id="{E68CDC0C-707B-03B8-CE9A-142870662FCD}"/>
                  </a:ext>
                </a:extLst>
              </p:cNvPr>
              <p:cNvSpPr/>
              <p:nvPr/>
            </p:nvSpPr>
            <p:spPr>
              <a:xfrm>
                <a:off x="5866452" y="349411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2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5" name="直线箭头连接符 327">
                <a:extLst>
                  <a:ext uri="{FF2B5EF4-FFF2-40B4-BE49-F238E27FC236}">
                    <a16:creationId xmlns:a16="http://schemas.microsoft.com/office/drawing/2014/main" id="{B1C19376-6ACA-EFA2-948D-5593599374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9278" y="3784712"/>
                <a:ext cx="441262" cy="516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椭圆 328">
                <a:extLst>
                  <a:ext uri="{FF2B5EF4-FFF2-40B4-BE49-F238E27FC236}">
                    <a16:creationId xmlns:a16="http://schemas.microsoft.com/office/drawing/2014/main" id="{33B86E2E-9F94-7FC8-0E64-A44C9034A12E}"/>
                  </a:ext>
                </a:extLst>
              </p:cNvPr>
              <p:cNvSpPr/>
              <p:nvPr/>
            </p:nvSpPr>
            <p:spPr>
              <a:xfrm>
                <a:off x="6680644" y="4057783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3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椭圆 329">
                <a:extLst>
                  <a:ext uri="{FF2B5EF4-FFF2-40B4-BE49-F238E27FC236}">
                    <a16:creationId xmlns:a16="http://schemas.microsoft.com/office/drawing/2014/main" id="{C9F3B209-0209-F769-624D-3CA90BD2FD0E}"/>
                  </a:ext>
                </a:extLst>
              </p:cNvPr>
              <p:cNvSpPr/>
              <p:nvPr/>
            </p:nvSpPr>
            <p:spPr>
              <a:xfrm>
                <a:off x="5816348" y="483439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4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" name="直线箭头连接符 330">
                <a:extLst>
                  <a:ext uri="{FF2B5EF4-FFF2-40B4-BE49-F238E27FC236}">
                    <a16:creationId xmlns:a16="http://schemas.microsoft.com/office/drawing/2014/main" id="{CE6EA946-8536-0585-E8F3-A98A0E44F2BC}"/>
                  </a:ext>
                </a:extLst>
              </p:cNvPr>
              <p:cNvCxnSpPr>
                <a:cxnSpLocks/>
                <a:stCxn id="36" idx="2"/>
                <a:endCxn id="33" idx="6"/>
              </p:cNvCxnSpPr>
              <p:nvPr/>
            </p:nvCxnSpPr>
            <p:spPr>
              <a:xfrm flipH="1">
                <a:off x="5513366" y="4237803"/>
                <a:ext cx="1167278" cy="1586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椭圆 331">
                <a:extLst>
                  <a:ext uri="{FF2B5EF4-FFF2-40B4-BE49-F238E27FC236}">
                    <a16:creationId xmlns:a16="http://schemas.microsoft.com/office/drawing/2014/main" id="{AB0806DD-95A9-61F9-1376-E8D8D4F2FA17}"/>
                  </a:ext>
                </a:extLst>
              </p:cNvPr>
              <p:cNvSpPr/>
              <p:nvPr/>
            </p:nvSpPr>
            <p:spPr>
              <a:xfrm>
                <a:off x="5453093" y="5761323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5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椭圆 332">
                <a:extLst>
                  <a:ext uri="{FF2B5EF4-FFF2-40B4-BE49-F238E27FC236}">
                    <a16:creationId xmlns:a16="http://schemas.microsoft.com/office/drawing/2014/main" id="{94E43CC8-D3F5-1515-8E21-F35EB5675ABF}"/>
                  </a:ext>
                </a:extLst>
              </p:cNvPr>
              <p:cNvSpPr/>
              <p:nvPr/>
            </p:nvSpPr>
            <p:spPr>
              <a:xfrm>
                <a:off x="6906112" y="54481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6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椭圆 333">
                <a:extLst>
                  <a:ext uri="{FF2B5EF4-FFF2-40B4-BE49-F238E27FC236}">
                    <a16:creationId xmlns:a16="http://schemas.microsoft.com/office/drawing/2014/main" id="{F3D5A48B-ED9B-ABC5-62ED-92E55FE230E3}"/>
                  </a:ext>
                </a:extLst>
              </p:cNvPr>
              <p:cNvSpPr/>
              <p:nvPr/>
            </p:nvSpPr>
            <p:spPr>
              <a:xfrm>
                <a:off x="6442649" y="623731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7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直线箭头连接符 334">
                <a:extLst>
                  <a:ext uri="{FF2B5EF4-FFF2-40B4-BE49-F238E27FC236}">
                    <a16:creationId xmlns:a16="http://schemas.microsoft.com/office/drawing/2014/main" id="{6DF2791E-6487-1D41-1B66-666E703854FF}"/>
                  </a:ext>
                </a:extLst>
              </p:cNvPr>
              <p:cNvCxnSpPr>
                <a:cxnSpLocks/>
                <a:stCxn id="33" idx="5"/>
                <a:endCxn id="37" idx="1"/>
              </p:cNvCxnSpPr>
              <p:nvPr/>
            </p:nvCxnSpPr>
            <p:spPr>
              <a:xfrm>
                <a:off x="5460639" y="4523745"/>
                <a:ext cx="408436" cy="3633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箭头连接符 335">
                <a:extLst>
                  <a:ext uri="{FF2B5EF4-FFF2-40B4-BE49-F238E27FC236}">
                    <a16:creationId xmlns:a16="http://schemas.microsoft.com/office/drawing/2014/main" id="{1CF3F532-C8F6-C6F7-9AC7-E5584EA8CE1F}"/>
                  </a:ext>
                </a:extLst>
              </p:cNvPr>
              <p:cNvCxnSpPr>
                <a:cxnSpLocks/>
                <a:stCxn id="40" idx="2"/>
                <a:endCxn id="37" idx="5"/>
              </p:cNvCxnSpPr>
              <p:nvPr/>
            </p:nvCxnSpPr>
            <p:spPr>
              <a:xfrm flipH="1" flipV="1">
                <a:off x="6123661" y="5141710"/>
                <a:ext cx="782451" cy="4864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箭头连接符 336">
                <a:extLst>
                  <a:ext uri="{FF2B5EF4-FFF2-40B4-BE49-F238E27FC236}">
                    <a16:creationId xmlns:a16="http://schemas.microsoft.com/office/drawing/2014/main" id="{96269831-00F3-2DCD-67C4-5BA00A56203C}"/>
                  </a:ext>
                </a:extLst>
              </p:cNvPr>
              <p:cNvCxnSpPr>
                <a:cxnSpLocks/>
                <a:stCxn id="37" idx="4"/>
                <a:endCxn id="39" idx="0"/>
              </p:cNvCxnSpPr>
              <p:nvPr/>
            </p:nvCxnSpPr>
            <p:spPr>
              <a:xfrm flipH="1">
                <a:off x="5633113" y="5194437"/>
                <a:ext cx="363255" cy="5668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箭头连接符 337">
                <a:extLst>
                  <a:ext uri="{FF2B5EF4-FFF2-40B4-BE49-F238E27FC236}">
                    <a16:creationId xmlns:a16="http://schemas.microsoft.com/office/drawing/2014/main" id="{62AB9B8C-7DA0-063C-CFD8-F051096B0720}"/>
                  </a:ext>
                </a:extLst>
              </p:cNvPr>
              <p:cNvCxnSpPr>
                <a:cxnSpLocks/>
                <a:stCxn id="40" idx="2"/>
                <a:endCxn id="39" idx="7"/>
              </p:cNvCxnSpPr>
              <p:nvPr/>
            </p:nvCxnSpPr>
            <p:spPr>
              <a:xfrm flipH="1">
                <a:off x="5760406" y="5628192"/>
                <a:ext cx="1145706" cy="1858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338">
                <a:extLst>
                  <a:ext uri="{FF2B5EF4-FFF2-40B4-BE49-F238E27FC236}">
                    <a16:creationId xmlns:a16="http://schemas.microsoft.com/office/drawing/2014/main" id="{E54E2F47-FE98-2DD6-AEF1-0EE15D6679DA}"/>
                  </a:ext>
                </a:extLst>
              </p:cNvPr>
              <p:cNvCxnSpPr>
                <a:cxnSpLocks/>
                <a:stCxn id="39" idx="6"/>
                <a:endCxn id="40" idx="3"/>
              </p:cNvCxnSpPr>
              <p:nvPr/>
            </p:nvCxnSpPr>
            <p:spPr>
              <a:xfrm flipV="1">
                <a:off x="5813133" y="5755485"/>
                <a:ext cx="1145706" cy="1858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箭头连接符 339">
                <a:extLst>
                  <a:ext uri="{FF2B5EF4-FFF2-40B4-BE49-F238E27FC236}">
                    <a16:creationId xmlns:a16="http://schemas.microsoft.com/office/drawing/2014/main" id="{A9FEDC9B-6A07-D7B9-1AAC-7AD59CE34040}"/>
                  </a:ext>
                </a:extLst>
              </p:cNvPr>
              <p:cNvCxnSpPr>
                <a:cxnSpLocks/>
                <a:stCxn id="39" idx="5"/>
              </p:cNvCxnSpPr>
              <p:nvPr/>
            </p:nvCxnSpPr>
            <p:spPr>
              <a:xfrm>
                <a:off x="5760406" y="6068636"/>
                <a:ext cx="678899" cy="3614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340">
                <a:extLst>
                  <a:ext uri="{FF2B5EF4-FFF2-40B4-BE49-F238E27FC236}">
                    <a16:creationId xmlns:a16="http://schemas.microsoft.com/office/drawing/2014/main" id="{7519B97F-C28A-3CCC-C2C8-5A6647258889}"/>
                  </a:ext>
                </a:extLst>
              </p:cNvPr>
              <p:cNvCxnSpPr>
                <a:cxnSpLocks/>
                <a:stCxn id="41" idx="7"/>
                <a:endCxn id="40" idx="4"/>
              </p:cNvCxnSpPr>
              <p:nvPr/>
            </p:nvCxnSpPr>
            <p:spPr>
              <a:xfrm flipV="1">
                <a:off x="6749962" y="5808212"/>
                <a:ext cx="336170" cy="4818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箭头连接符 341">
                <a:extLst>
                  <a:ext uri="{FF2B5EF4-FFF2-40B4-BE49-F238E27FC236}">
                    <a16:creationId xmlns:a16="http://schemas.microsoft.com/office/drawing/2014/main" id="{25B25912-60C1-8F36-077F-1EE25F67B8F8}"/>
                  </a:ext>
                </a:extLst>
              </p:cNvPr>
              <p:cNvCxnSpPr>
                <a:cxnSpLocks/>
                <a:endCxn id="36" idx="4"/>
              </p:cNvCxnSpPr>
              <p:nvPr/>
            </p:nvCxnSpPr>
            <p:spPr>
              <a:xfrm flipH="1" flipV="1">
                <a:off x="6860664" y="4417823"/>
                <a:ext cx="180020" cy="103034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箭头连接符 342">
                <a:extLst>
                  <a:ext uri="{FF2B5EF4-FFF2-40B4-BE49-F238E27FC236}">
                    <a16:creationId xmlns:a16="http://schemas.microsoft.com/office/drawing/2014/main" id="{48A4E756-ACE6-2140-B43D-4BE8EFC0DD47}"/>
                  </a:ext>
                </a:extLst>
              </p:cNvPr>
              <p:cNvCxnSpPr>
                <a:cxnSpLocks/>
                <a:stCxn id="36" idx="1"/>
                <a:endCxn id="34" idx="6"/>
              </p:cNvCxnSpPr>
              <p:nvPr/>
            </p:nvCxnSpPr>
            <p:spPr>
              <a:xfrm flipH="1" flipV="1">
                <a:off x="6226492" y="3674132"/>
                <a:ext cx="506879" cy="43637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线箭头连接符 4">
              <a:extLst>
                <a:ext uri="{FF2B5EF4-FFF2-40B4-BE49-F238E27FC236}">
                  <a16:creationId xmlns:a16="http://schemas.microsoft.com/office/drawing/2014/main" id="{1011CAE2-BE0F-DD59-D73F-66CB46666C7F}"/>
                </a:ext>
              </a:extLst>
            </p:cNvPr>
            <p:cNvCxnSpPr>
              <a:cxnSpLocks/>
            </p:cNvCxnSpPr>
            <p:nvPr/>
          </p:nvCxnSpPr>
          <p:spPr>
            <a:xfrm>
              <a:off x="160598" y="5987447"/>
              <a:ext cx="466417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8D68E81-5445-4C13-CD96-A40E5A542800}"/>
                </a:ext>
              </a:extLst>
            </p:cNvPr>
            <p:cNvSpPr/>
            <p:nvPr/>
          </p:nvSpPr>
          <p:spPr>
            <a:xfrm>
              <a:off x="2973326" y="4460288"/>
              <a:ext cx="448777" cy="379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0" kern="0" dirty="0">
                  <a:solidFill>
                    <a:srgbClr val="000000"/>
                  </a:solidFill>
                  <a:latin typeface="Arial"/>
                  <a:ea typeface="黑体" pitchFamily="2" charset="-122"/>
                </a:rPr>
                <a:t>…</a:t>
              </a:r>
              <a:endParaRPr lang="zh-CN" altLang="en-US" sz="1100" dirty="0"/>
            </a:p>
          </p:txBody>
        </p:sp>
        <p:grpSp>
          <p:nvGrpSpPr>
            <p:cNvPr id="9" name="组合 14">
              <a:extLst>
                <a:ext uri="{FF2B5EF4-FFF2-40B4-BE49-F238E27FC236}">
                  <a16:creationId xmlns:a16="http://schemas.microsoft.com/office/drawing/2014/main" id="{093BBA67-C278-6EA6-A3B3-70EB4EDCBFF7}"/>
                </a:ext>
              </a:extLst>
            </p:cNvPr>
            <p:cNvGrpSpPr/>
            <p:nvPr/>
          </p:nvGrpSpPr>
          <p:grpSpPr>
            <a:xfrm>
              <a:off x="3301023" y="3607256"/>
              <a:ext cx="1523745" cy="2238019"/>
              <a:chOff x="3301023" y="3259934"/>
              <a:chExt cx="1523745" cy="2238019"/>
            </a:xfrm>
          </p:grpSpPr>
          <p:sp>
            <p:nvSpPr>
              <p:cNvPr id="11" name="椭圆 305">
                <a:extLst>
                  <a:ext uri="{FF2B5EF4-FFF2-40B4-BE49-F238E27FC236}">
                    <a16:creationId xmlns:a16="http://schemas.microsoft.com/office/drawing/2014/main" id="{1BA0D83F-ED73-FDE4-010F-87020433CA6C}"/>
                  </a:ext>
                </a:extLst>
              </p:cNvPr>
              <p:cNvSpPr/>
              <p:nvPr/>
            </p:nvSpPr>
            <p:spPr>
              <a:xfrm>
                <a:off x="3301023" y="3780862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1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306">
                <a:extLst>
                  <a:ext uri="{FF2B5EF4-FFF2-40B4-BE49-F238E27FC236}">
                    <a16:creationId xmlns:a16="http://schemas.microsoft.com/office/drawing/2014/main" id="{037B0A1D-600E-F388-E7A7-DBAFCAFAA7E2}"/>
                  </a:ext>
                </a:extLst>
              </p:cNvPr>
              <p:cNvSpPr/>
              <p:nvPr/>
            </p:nvSpPr>
            <p:spPr>
              <a:xfrm>
                <a:off x="3815321" y="3259934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2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" name="直线箭头连接符 307">
                <a:extLst>
                  <a:ext uri="{FF2B5EF4-FFF2-40B4-BE49-F238E27FC236}">
                    <a16:creationId xmlns:a16="http://schemas.microsoft.com/office/drawing/2014/main" id="{FC7A2A87-3537-85C3-7D23-9E5A04FE1C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8884" y="3469511"/>
                <a:ext cx="318233" cy="3721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308">
                <a:extLst>
                  <a:ext uri="{FF2B5EF4-FFF2-40B4-BE49-F238E27FC236}">
                    <a16:creationId xmlns:a16="http://schemas.microsoft.com/office/drawing/2014/main" id="{C02CA70C-5191-296E-8925-7558ACC302DF}"/>
                  </a:ext>
                </a:extLst>
              </p:cNvPr>
              <p:cNvSpPr/>
              <p:nvPr/>
            </p:nvSpPr>
            <p:spPr>
              <a:xfrm>
                <a:off x="4402507" y="3666447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3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椭圆 309">
                <a:extLst>
                  <a:ext uri="{FF2B5EF4-FFF2-40B4-BE49-F238E27FC236}">
                    <a16:creationId xmlns:a16="http://schemas.microsoft.com/office/drawing/2014/main" id="{5038E3A3-522E-CE22-C0F1-63C886956A44}"/>
                  </a:ext>
                </a:extLst>
              </p:cNvPr>
              <p:cNvSpPr/>
              <p:nvPr/>
            </p:nvSpPr>
            <p:spPr>
              <a:xfrm>
                <a:off x="3779187" y="4226531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4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6" name="直线箭头连接符 310">
                <a:extLst>
                  <a:ext uri="{FF2B5EF4-FFF2-40B4-BE49-F238E27FC236}">
                    <a16:creationId xmlns:a16="http://schemas.microsoft.com/office/drawing/2014/main" id="{8FEF4C22-2F43-F4BD-D309-EA304DBBDFCB}"/>
                  </a:ext>
                </a:extLst>
              </p:cNvPr>
              <p:cNvCxnSpPr>
                <a:cxnSpLocks/>
                <a:stCxn id="14" idx="2"/>
                <a:endCxn id="11" idx="6"/>
              </p:cNvCxnSpPr>
              <p:nvPr/>
            </p:nvCxnSpPr>
            <p:spPr>
              <a:xfrm flipH="1">
                <a:off x="3560680" y="3796275"/>
                <a:ext cx="841827" cy="1144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311">
                <a:extLst>
                  <a:ext uri="{FF2B5EF4-FFF2-40B4-BE49-F238E27FC236}">
                    <a16:creationId xmlns:a16="http://schemas.microsoft.com/office/drawing/2014/main" id="{15D0EB48-FC0E-8823-C755-7FDD9A5839A7}"/>
                  </a:ext>
                </a:extLst>
              </p:cNvPr>
              <p:cNvSpPr/>
              <p:nvPr/>
            </p:nvSpPr>
            <p:spPr>
              <a:xfrm>
                <a:off x="3517211" y="4895019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5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椭圆 312">
                <a:extLst>
                  <a:ext uri="{FF2B5EF4-FFF2-40B4-BE49-F238E27FC236}">
                    <a16:creationId xmlns:a16="http://schemas.microsoft.com/office/drawing/2014/main" id="{9FA80E54-1DAB-514B-2908-1805CEDEAA8C}"/>
                  </a:ext>
                </a:extLst>
              </p:cNvPr>
              <p:cNvSpPr/>
              <p:nvPr/>
            </p:nvSpPr>
            <p:spPr>
              <a:xfrm>
                <a:off x="4565111" y="4669178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6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椭圆 313">
                <a:extLst>
                  <a:ext uri="{FF2B5EF4-FFF2-40B4-BE49-F238E27FC236}">
                    <a16:creationId xmlns:a16="http://schemas.microsoft.com/office/drawing/2014/main" id="{9E9B4441-726C-9816-9B79-533CAB7A5A9B}"/>
                  </a:ext>
                </a:extLst>
              </p:cNvPr>
              <p:cNvSpPr/>
              <p:nvPr/>
            </p:nvSpPr>
            <p:spPr>
              <a:xfrm>
                <a:off x="4230867" y="5238297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7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直线箭头连接符 314">
                <a:extLst>
                  <a:ext uri="{FF2B5EF4-FFF2-40B4-BE49-F238E27FC236}">
                    <a16:creationId xmlns:a16="http://schemas.microsoft.com/office/drawing/2014/main" id="{830D407D-FD59-10EE-6975-5B543C692997}"/>
                  </a:ext>
                </a:extLst>
              </p:cNvPr>
              <p:cNvCxnSpPr>
                <a:cxnSpLocks/>
                <a:stCxn id="11" idx="5"/>
                <a:endCxn id="15" idx="1"/>
              </p:cNvCxnSpPr>
              <p:nvPr/>
            </p:nvCxnSpPr>
            <p:spPr>
              <a:xfrm>
                <a:off x="3522653" y="4002493"/>
                <a:ext cx="294559" cy="26206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箭头连接符 315">
                <a:extLst>
                  <a:ext uri="{FF2B5EF4-FFF2-40B4-BE49-F238E27FC236}">
                    <a16:creationId xmlns:a16="http://schemas.microsoft.com/office/drawing/2014/main" id="{6E0504D0-DD47-D241-2ACD-CBA6D68A86A1}"/>
                  </a:ext>
                </a:extLst>
              </p:cNvPr>
              <p:cNvCxnSpPr>
                <a:cxnSpLocks/>
                <a:stCxn id="18" idx="2"/>
                <a:endCxn id="15" idx="5"/>
              </p:cNvCxnSpPr>
              <p:nvPr/>
            </p:nvCxnSpPr>
            <p:spPr>
              <a:xfrm flipH="1" flipV="1">
                <a:off x="4000817" y="4448162"/>
                <a:ext cx="564294" cy="3508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箭头连接符 316">
                <a:extLst>
                  <a:ext uri="{FF2B5EF4-FFF2-40B4-BE49-F238E27FC236}">
                    <a16:creationId xmlns:a16="http://schemas.microsoft.com/office/drawing/2014/main" id="{EAE0E1BD-EAF6-7303-83AD-6E00DC64A9B6}"/>
                  </a:ext>
                </a:extLst>
              </p:cNvPr>
              <p:cNvCxnSpPr>
                <a:cxnSpLocks/>
                <a:stCxn id="15" idx="4"/>
                <a:endCxn id="17" idx="0"/>
              </p:cNvCxnSpPr>
              <p:nvPr/>
            </p:nvCxnSpPr>
            <p:spPr>
              <a:xfrm flipH="1">
                <a:off x="3647040" y="4486188"/>
                <a:ext cx="261975" cy="40883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箭头连接符 317">
                <a:extLst>
                  <a:ext uri="{FF2B5EF4-FFF2-40B4-BE49-F238E27FC236}">
                    <a16:creationId xmlns:a16="http://schemas.microsoft.com/office/drawing/2014/main" id="{2309044B-8748-584C-883A-09CA6CC5E892}"/>
                  </a:ext>
                </a:extLst>
              </p:cNvPr>
              <p:cNvCxnSpPr>
                <a:cxnSpLocks/>
                <a:stCxn id="18" idx="2"/>
                <a:endCxn id="17" idx="7"/>
              </p:cNvCxnSpPr>
              <p:nvPr/>
            </p:nvCxnSpPr>
            <p:spPr>
              <a:xfrm flipH="1">
                <a:off x="3738842" y="4799007"/>
                <a:ext cx="826270" cy="1340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箭头连接符 318">
                <a:extLst>
                  <a:ext uri="{FF2B5EF4-FFF2-40B4-BE49-F238E27FC236}">
                    <a16:creationId xmlns:a16="http://schemas.microsoft.com/office/drawing/2014/main" id="{C2DB5790-350C-B81F-0822-8F5EEB97DB10}"/>
                  </a:ext>
                </a:extLst>
              </p:cNvPr>
              <p:cNvCxnSpPr>
                <a:cxnSpLocks/>
                <a:stCxn id="17" idx="6"/>
                <a:endCxn id="18" idx="3"/>
              </p:cNvCxnSpPr>
              <p:nvPr/>
            </p:nvCxnSpPr>
            <p:spPr>
              <a:xfrm flipV="1">
                <a:off x="3776868" y="4890809"/>
                <a:ext cx="826270" cy="1340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箭头连接符 319">
                <a:extLst>
                  <a:ext uri="{FF2B5EF4-FFF2-40B4-BE49-F238E27FC236}">
                    <a16:creationId xmlns:a16="http://schemas.microsoft.com/office/drawing/2014/main" id="{213F4BF8-ADFD-ED5B-6223-B809C7AE1992}"/>
                  </a:ext>
                </a:extLst>
              </p:cNvPr>
              <p:cNvCxnSpPr>
                <a:cxnSpLocks/>
                <a:stCxn id="17" idx="5"/>
              </p:cNvCxnSpPr>
              <p:nvPr/>
            </p:nvCxnSpPr>
            <p:spPr>
              <a:xfrm>
                <a:off x="3738842" y="5116649"/>
                <a:ext cx="489614" cy="2606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320">
                <a:extLst>
                  <a:ext uri="{FF2B5EF4-FFF2-40B4-BE49-F238E27FC236}">
                    <a16:creationId xmlns:a16="http://schemas.microsoft.com/office/drawing/2014/main" id="{37ADFBDD-8867-6A78-C95D-CC309E5E3A9C}"/>
                  </a:ext>
                </a:extLst>
              </p:cNvPr>
              <p:cNvCxnSpPr>
                <a:cxnSpLocks/>
                <a:stCxn id="19" idx="7"/>
                <a:endCxn id="18" idx="4"/>
              </p:cNvCxnSpPr>
              <p:nvPr/>
            </p:nvCxnSpPr>
            <p:spPr>
              <a:xfrm flipV="1">
                <a:off x="4452498" y="4928835"/>
                <a:ext cx="242442" cy="3474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箭头连接符 321">
                <a:extLst>
                  <a:ext uri="{FF2B5EF4-FFF2-40B4-BE49-F238E27FC236}">
                    <a16:creationId xmlns:a16="http://schemas.microsoft.com/office/drawing/2014/main" id="{18C1789B-9156-70BB-F0C1-736846BB764E}"/>
                  </a:ext>
                </a:extLst>
              </p:cNvPr>
              <p:cNvCxnSpPr>
                <a:cxnSpLocks/>
                <a:endCxn id="14" idx="4"/>
              </p:cNvCxnSpPr>
              <p:nvPr/>
            </p:nvCxnSpPr>
            <p:spPr>
              <a:xfrm flipH="1" flipV="1">
                <a:off x="4532335" y="3926103"/>
                <a:ext cx="129828" cy="7430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322">
                <a:extLst>
                  <a:ext uri="{FF2B5EF4-FFF2-40B4-BE49-F238E27FC236}">
                    <a16:creationId xmlns:a16="http://schemas.microsoft.com/office/drawing/2014/main" id="{335A6416-5C55-FD2A-55E9-178161D420C8}"/>
                  </a:ext>
                </a:extLst>
              </p:cNvPr>
              <p:cNvCxnSpPr>
                <a:cxnSpLocks/>
                <a:stCxn id="14" idx="1"/>
                <a:endCxn id="12" idx="6"/>
              </p:cNvCxnSpPr>
              <p:nvPr/>
            </p:nvCxnSpPr>
            <p:spPr>
              <a:xfrm flipH="1" flipV="1">
                <a:off x="4074978" y="3389762"/>
                <a:ext cx="365555" cy="3147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箭头连接符 323">
                <a:extLst>
                  <a:ext uri="{FF2B5EF4-FFF2-40B4-BE49-F238E27FC236}">
                    <a16:creationId xmlns:a16="http://schemas.microsoft.com/office/drawing/2014/main" id="{1CC8080C-5657-6D1E-7E72-40AF7924E46C}"/>
                  </a:ext>
                </a:extLst>
              </p:cNvPr>
              <p:cNvCxnSpPr>
                <a:cxnSpLocks/>
                <a:stCxn id="14" idx="3"/>
                <a:endCxn id="15" idx="7"/>
              </p:cNvCxnSpPr>
              <p:nvPr/>
            </p:nvCxnSpPr>
            <p:spPr>
              <a:xfrm flipH="1">
                <a:off x="4000817" y="3888077"/>
                <a:ext cx="439716" cy="37648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324">
                <a:extLst>
                  <a:ext uri="{FF2B5EF4-FFF2-40B4-BE49-F238E27FC236}">
                    <a16:creationId xmlns:a16="http://schemas.microsoft.com/office/drawing/2014/main" id="{915E73B2-253A-D387-2235-2515EC3C8991}"/>
                  </a:ext>
                </a:extLst>
              </p:cNvPr>
              <p:cNvCxnSpPr>
                <a:cxnSpLocks/>
                <a:stCxn id="18" idx="1"/>
                <a:endCxn id="12" idx="4"/>
              </p:cNvCxnSpPr>
              <p:nvPr/>
            </p:nvCxnSpPr>
            <p:spPr>
              <a:xfrm flipH="1" flipV="1">
                <a:off x="3945149" y="3519590"/>
                <a:ext cx="657988" cy="118761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箭头连接符 359">
                <a:extLst>
                  <a:ext uri="{FF2B5EF4-FFF2-40B4-BE49-F238E27FC236}">
                    <a16:creationId xmlns:a16="http://schemas.microsoft.com/office/drawing/2014/main" id="{EF02EAD7-29E3-0228-AF5C-DA95736A3A1D}"/>
                  </a:ext>
                </a:extLst>
              </p:cNvPr>
              <p:cNvCxnSpPr>
                <a:cxnSpLocks/>
                <a:stCxn id="12" idx="4"/>
                <a:endCxn id="15" idx="0"/>
              </p:cNvCxnSpPr>
              <p:nvPr/>
            </p:nvCxnSpPr>
            <p:spPr>
              <a:xfrm flipH="1">
                <a:off x="3909016" y="3519590"/>
                <a:ext cx="36134" cy="7069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360">
                <a:extLst>
                  <a:ext uri="{FF2B5EF4-FFF2-40B4-BE49-F238E27FC236}">
                    <a16:creationId xmlns:a16="http://schemas.microsoft.com/office/drawing/2014/main" id="{DCF4E3BC-6CB1-082B-D873-5401CC22D7E1}"/>
                  </a:ext>
                </a:extLst>
              </p:cNvPr>
              <p:cNvCxnSpPr>
                <a:cxnSpLocks/>
                <a:stCxn id="14" idx="5"/>
                <a:endCxn id="18" idx="7"/>
              </p:cNvCxnSpPr>
              <p:nvPr/>
            </p:nvCxnSpPr>
            <p:spPr>
              <a:xfrm>
                <a:off x="4624138" y="3888077"/>
                <a:ext cx="162604" cy="8191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7E9895-0BAA-83B3-2E34-31238E702D4B}"/>
                    </a:ext>
                  </a:extLst>
                </p:cNvPr>
                <p:cNvSpPr txBox="1"/>
                <p:nvPr/>
              </p:nvSpPr>
              <p:spPr>
                <a:xfrm>
                  <a:off x="4786742" y="5779523"/>
                  <a:ext cx="405558" cy="417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N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6E2ECF-3F8B-C607-7B53-DF63B3ABA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6742" y="5779523"/>
                  <a:ext cx="405558" cy="41717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7" name="Picture 2" descr="air traffic GIF">
            <a:extLst>
              <a:ext uri="{FF2B5EF4-FFF2-40B4-BE49-F238E27FC236}">
                <a16:creationId xmlns:a16="http://schemas.microsoft.com/office/drawing/2014/main" id="{211E52DA-C4CD-360B-9DA7-298CC387A4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191" y="4281570"/>
            <a:ext cx="2472216" cy="17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community team GIF by Matthew Butler">
            <a:extLst>
              <a:ext uri="{FF2B5EF4-FFF2-40B4-BE49-F238E27FC236}">
                <a16:creationId xmlns:a16="http://schemas.microsoft.com/office/drawing/2014/main" id="{8094A9F0-0FD7-3A9F-6897-CF2DB4C240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6" y="4281570"/>
            <a:ext cx="3045559" cy="17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BC9A840-31F0-4F27-1D67-826FA4D150A4}"/>
              </a:ext>
            </a:extLst>
          </p:cNvPr>
          <p:cNvGrpSpPr/>
          <p:nvPr/>
        </p:nvGrpSpPr>
        <p:grpSpPr>
          <a:xfrm>
            <a:off x="6304990" y="4079354"/>
            <a:ext cx="2510196" cy="1912664"/>
            <a:chOff x="8610766" y="4051454"/>
            <a:chExt cx="3133425" cy="238753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E130108-7567-C933-4599-94628553E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014" y="4051454"/>
              <a:ext cx="587607" cy="5876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5E083C8-BBC9-6980-4DDA-BD10388E0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766" y="4943684"/>
              <a:ext cx="587607" cy="58760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330B77A-2DC0-ACA7-E85A-D00E864B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766" y="5851384"/>
              <a:ext cx="587607" cy="58760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BCE6BA5-5788-E2AB-F9E0-976FDC309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0869" y="4937057"/>
              <a:ext cx="587607" cy="58760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3E2963B-FB85-863A-C360-D47A12AE3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9258" y="4054772"/>
              <a:ext cx="587607" cy="58760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662CC14F-5FE1-4F81-646F-0394A5C79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584" y="5851384"/>
              <a:ext cx="587607" cy="587608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E387AE1-BFBD-1F77-16BA-98ED382DA0E1}"/>
                </a:ext>
              </a:extLst>
            </p:cNvPr>
            <p:cNvGrpSpPr/>
            <p:nvPr/>
          </p:nvGrpSpPr>
          <p:grpSpPr>
            <a:xfrm>
              <a:off x="9233850" y="4059595"/>
              <a:ext cx="1858356" cy="2085316"/>
              <a:chOff x="5106609" y="7949965"/>
              <a:chExt cx="1394001" cy="1564250"/>
            </a:xfrm>
          </p:grpSpPr>
          <p:cxnSp>
            <p:nvCxnSpPr>
              <p:cNvPr id="77" name="直线连接符 41">
                <a:extLst>
                  <a:ext uri="{FF2B5EF4-FFF2-40B4-BE49-F238E27FC236}">
                    <a16:creationId xmlns:a16="http://schemas.microsoft.com/office/drawing/2014/main" id="{25BC418E-1231-4E30-8D07-B8C58C5A31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6609" y="8164360"/>
                <a:ext cx="1381593" cy="2224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42">
                <a:extLst>
                  <a:ext uri="{FF2B5EF4-FFF2-40B4-BE49-F238E27FC236}">
                    <a16:creationId xmlns:a16="http://schemas.microsoft.com/office/drawing/2014/main" id="{6315DD2B-E981-4CC3-D886-91634CCEEF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1354" y="8837453"/>
                <a:ext cx="1376848" cy="307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8">
                <a:extLst>
                  <a:ext uri="{FF2B5EF4-FFF2-40B4-BE49-F238E27FC236}">
                    <a16:creationId xmlns:a16="http://schemas.microsoft.com/office/drawing/2014/main" id="{4128CA2B-8E87-3FE6-8075-68D7FB3240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1354" y="8164360"/>
                <a:ext cx="1376848" cy="676172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9">
                <a:extLst>
                  <a:ext uri="{FF2B5EF4-FFF2-40B4-BE49-F238E27FC236}">
                    <a16:creationId xmlns:a16="http://schemas.microsoft.com/office/drawing/2014/main" id="{B00600D4-A6CD-E24B-FAA3-6D838DBC40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1354" y="8164360"/>
                <a:ext cx="1376848" cy="133009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71">
                    <a:extLst>
                      <a:ext uri="{FF2B5EF4-FFF2-40B4-BE49-F238E27FC236}">
                        <a16:creationId xmlns:a16="http://schemas.microsoft.com/office/drawing/2014/main" id="{3C4092B0-0D6A-7FD8-9884-56AEB41290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34239" y="7949965"/>
                    <a:ext cx="190613" cy="207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800" b="0" dirty="0"/>
                  </a:p>
                </p:txBody>
              </p:sp>
            </mc:Choice>
            <mc:Fallback xmlns="">
              <p:sp>
                <p:nvSpPr>
                  <p:cNvPr id="127" name="文本框 71">
                    <a:extLst>
                      <a:ext uri="{FF2B5EF4-FFF2-40B4-BE49-F238E27FC236}">
                        <a16:creationId xmlns:a16="http://schemas.microsoft.com/office/drawing/2014/main" id="{122C8D7E-6777-DC62-E361-7922846F8C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4239" y="7949965"/>
                    <a:ext cx="190613" cy="20778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4286" r="-4762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72">
                    <a:extLst>
                      <a:ext uri="{FF2B5EF4-FFF2-40B4-BE49-F238E27FC236}">
                        <a16:creationId xmlns:a16="http://schemas.microsoft.com/office/drawing/2014/main" id="{23FFC60E-142D-0EDC-B196-54B1AFF30B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7286" y="8321547"/>
                    <a:ext cx="194605" cy="207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800" b="0" dirty="0"/>
                  </a:p>
                </p:txBody>
              </p:sp>
            </mc:Choice>
            <mc:Fallback xmlns="">
              <p:sp>
                <p:nvSpPr>
                  <p:cNvPr id="128" name="文本框 72">
                    <a:extLst>
                      <a:ext uri="{FF2B5EF4-FFF2-40B4-BE49-F238E27FC236}">
                        <a16:creationId xmlns:a16="http://schemas.microsoft.com/office/drawing/2014/main" id="{61C2AFEA-4237-3500-6931-6C88DEF10C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7286" y="8321547"/>
                    <a:ext cx="194605" cy="20778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3636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77">
                    <a:extLst>
                      <a:ext uri="{FF2B5EF4-FFF2-40B4-BE49-F238E27FC236}">
                        <a16:creationId xmlns:a16="http://schemas.microsoft.com/office/drawing/2014/main" id="{2F8C10E5-4F11-5DC1-73A6-488F3EFECBF2}"/>
                      </a:ext>
                    </a:extLst>
                  </p:cNvPr>
                  <p:cNvSpPr txBox="1"/>
                  <p:nvPr/>
                </p:nvSpPr>
                <p:spPr>
                  <a:xfrm>
                    <a:off x="5453115" y="8846904"/>
                    <a:ext cx="194605" cy="207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800" b="0" dirty="0"/>
                  </a:p>
                </p:txBody>
              </p:sp>
            </mc:Choice>
            <mc:Fallback xmlns="">
              <p:sp>
                <p:nvSpPr>
                  <p:cNvPr id="129" name="文本框 77">
                    <a:extLst>
                      <a:ext uri="{FF2B5EF4-FFF2-40B4-BE49-F238E27FC236}">
                        <a16:creationId xmlns:a16="http://schemas.microsoft.com/office/drawing/2014/main" id="{A8CF07BD-5D79-21B5-C269-78BA0B8ED5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3115" y="8846904"/>
                    <a:ext cx="194605" cy="20778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4286" r="-4762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直线连接符 28">
                <a:extLst>
                  <a:ext uri="{FF2B5EF4-FFF2-40B4-BE49-F238E27FC236}">
                    <a16:creationId xmlns:a16="http://schemas.microsoft.com/office/drawing/2014/main" id="{4F8D9AE1-072E-15BC-2D1F-8243E262D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6609" y="8186609"/>
                <a:ext cx="1394001" cy="132760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72">
                    <a:extLst>
                      <a:ext uri="{FF2B5EF4-FFF2-40B4-BE49-F238E27FC236}">
                        <a16:creationId xmlns:a16="http://schemas.microsoft.com/office/drawing/2014/main" id="{A13DB26D-340C-37BE-4212-8764886F1CF1}"/>
                      </a:ext>
                    </a:extLst>
                  </p:cNvPr>
                  <p:cNvSpPr txBox="1"/>
                  <p:nvPr/>
                </p:nvSpPr>
                <p:spPr>
                  <a:xfrm>
                    <a:off x="5379320" y="8266944"/>
                    <a:ext cx="194605" cy="207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800" b="0" dirty="0"/>
                  </a:p>
                </p:txBody>
              </p:sp>
            </mc:Choice>
            <mc:Fallback xmlns="">
              <p:sp>
                <p:nvSpPr>
                  <p:cNvPr id="131" name="文本框 72">
                    <a:extLst>
                      <a:ext uri="{FF2B5EF4-FFF2-40B4-BE49-F238E27FC236}">
                        <a16:creationId xmlns:a16="http://schemas.microsoft.com/office/drawing/2014/main" id="{15F26C0F-9321-85D6-95DD-85A82D0E98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9320" y="8266944"/>
                    <a:ext cx="194605" cy="20778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3636" r="-4545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72">
                    <a:extLst>
                      <a:ext uri="{FF2B5EF4-FFF2-40B4-BE49-F238E27FC236}">
                        <a16:creationId xmlns:a16="http://schemas.microsoft.com/office/drawing/2014/main" id="{A42937D3-A9AF-7ED0-BC6C-AA2CC6CC461A}"/>
                      </a:ext>
                    </a:extLst>
                  </p:cNvPr>
                  <p:cNvSpPr txBox="1"/>
                  <p:nvPr/>
                </p:nvSpPr>
                <p:spPr>
                  <a:xfrm>
                    <a:off x="5128830" y="9107769"/>
                    <a:ext cx="194605" cy="207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800" b="0" dirty="0"/>
                  </a:p>
                </p:txBody>
              </p:sp>
            </mc:Choice>
            <mc:Fallback xmlns="">
              <p:sp>
                <p:nvSpPr>
                  <p:cNvPr id="132" name="文本框 72">
                    <a:extLst>
                      <a:ext uri="{FF2B5EF4-FFF2-40B4-BE49-F238E27FC236}">
                        <a16:creationId xmlns:a16="http://schemas.microsoft.com/office/drawing/2014/main" id="{CD8CCDD5-CD80-D031-DCDE-A7A77B533B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8830" y="9107769"/>
                    <a:ext cx="194605" cy="20778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286" r="-4762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直线连接符 28">
                <a:extLst>
                  <a:ext uri="{FF2B5EF4-FFF2-40B4-BE49-F238E27FC236}">
                    <a16:creationId xmlns:a16="http://schemas.microsoft.com/office/drawing/2014/main" id="{3AA739F1-12E4-4607-30B4-74A5A4DA05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1354" y="9494455"/>
                <a:ext cx="1389256" cy="1976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72">
                    <a:extLst>
                      <a:ext uri="{FF2B5EF4-FFF2-40B4-BE49-F238E27FC236}">
                        <a16:creationId xmlns:a16="http://schemas.microsoft.com/office/drawing/2014/main" id="{D5022EC2-6D21-A89A-99C6-C7A75A273BEC}"/>
                      </a:ext>
                    </a:extLst>
                  </p:cNvPr>
                  <p:cNvSpPr txBox="1"/>
                  <p:nvPr/>
                </p:nvSpPr>
                <p:spPr>
                  <a:xfrm>
                    <a:off x="5634239" y="9272974"/>
                    <a:ext cx="194605" cy="207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800" b="0" dirty="0"/>
                  </a:p>
                </p:txBody>
              </p:sp>
            </mc:Choice>
            <mc:Fallback xmlns="">
              <p:sp>
                <p:nvSpPr>
                  <p:cNvPr id="149" name="文本框 72">
                    <a:extLst>
                      <a:ext uri="{FF2B5EF4-FFF2-40B4-BE49-F238E27FC236}">
                        <a16:creationId xmlns:a16="http://schemas.microsoft.com/office/drawing/2014/main" id="{3B04C7FC-CC7F-B3BB-58AD-0DF14098B7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4239" y="9272974"/>
                    <a:ext cx="194605" cy="20778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3636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21228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54F8-1EAF-F966-2B6E-000C967A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cs typeface="Times New Roman" panose="02020603050405020304" pitchFamily="18" charset="0"/>
              </a:rPr>
              <a:t>Decoupled GNN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3064-825E-F03B-0ADE-4B6CA0D80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将时序传播和预测过程进行解耦</a:t>
            </a:r>
          </a:p>
          <a:p>
            <a:pPr lvl="1"/>
            <a:r>
              <a:rPr lang="zh-CN" altLang="en-US" sz="2000" dirty="0"/>
              <a:t>时序传播：预先完成图结构相关计算，获得节点时序表示</a:t>
            </a:r>
          </a:p>
          <a:p>
            <a:pPr lvl="1"/>
            <a:r>
              <a:rPr lang="zh-CN" altLang="en-US" sz="2000" dirty="0"/>
              <a:t>预测过程：基于节点时序表示针对下游任务训练</a:t>
            </a:r>
          </a:p>
          <a:p>
            <a:endParaRPr lang="en-C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46EB7E-019C-70DA-5C2E-F68BB232EB2D}"/>
              </a:ext>
            </a:extLst>
          </p:cNvPr>
          <p:cNvGrpSpPr/>
          <p:nvPr/>
        </p:nvGrpSpPr>
        <p:grpSpPr>
          <a:xfrm>
            <a:off x="5050232" y="3128141"/>
            <a:ext cx="3033875" cy="1853002"/>
            <a:chOff x="6082725" y="1890844"/>
            <a:chExt cx="4034632" cy="246423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861EA0C-2007-8F0A-BA73-2D15E9F5D9F2}"/>
                </a:ext>
              </a:extLst>
            </p:cNvPr>
            <p:cNvSpPr/>
            <p:nvPr/>
          </p:nvSpPr>
          <p:spPr>
            <a:xfrm>
              <a:off x="6082725" y="1890844"/>
              <a:ext cx="4034632" cy="246423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7629">
                <a:defRPr/>
              </a:pPr>
              <a:endParaRPr kumimoji="1" lang="en-US" altLang="zh-CN" sz="1354" kern="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algn="ctr" defTabSz="687629">
                <a:defRPr/>
              </a:pPr>
              <a:endParaRPr kumimoji="1" lang="en-US" altLang="zh-CN" sz="1354" kern="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defTabSz="687629">
                <a:defRPr/>
              </a:pPr>
              <a:r>
                <a:rPr kumimoji="1" lang="en-US" altLang="zh-CN" sz="1805" kern="0" dirty="0">
                  <a:solidFill>
                    <a:srgbClr val="000000"/>
                  </a:solidFill>
                  <a:latin typeface="Arial"/>
                  <a:ea typeface="宋体"/>
                </a:rPr>
                <a:t>RNNs</a:t>
              </a:r>
            </a:p>
            <a:p>
              <a:pPr defTabSz="687629">
                <a:defRPr/>
              </a:pPr>
              <a:r>
                <a:rPr kumimoji="1" lang="zh-CN" altLang="en-US" sz="1805" kern="0" dirty="0">
                  <a:solidFill>
                    <a:srgbClr val="000000"/>
                  </a:solidFill>
                  <a:latin typeface="Arial"/>
                  <a:ea typeface="宋体"/>
                </a:rPr>
                <a:t>训练</a:t>
              </a:r>
              <a:endParaRPr kumimoji="1" lang="en-US" altLang="zh-CN" sz="1805" kern="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algn="ctr" defTabSz="687629">
                <a:defRPr/>
              </a:pPr>
              <a:endParaRPr kumimoji="1" lang="zh-CN" altLang="en-US" sz="2406" kern="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pic>
          <p:nvPicPr>
            <p:cNvPr id="6" name="Picture 4" descr="avatar">
              <a:extLst>
                <a:ext uri="{FF2B5EF4-FFF2-40B4-BE49-F238E27FC236}">
                  <a16:creationId xmlns:a16="http://schemas.microsoft.com/office/drawing/2014/main" id="{5253F010-581E-91D3-EF61-D3FD0C03B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90"/>
            <a:stretch/>
          </p:blipFill>
          <p:spPr bwMode="auto">
            <a:xfrm>
              <a:off x="7054757" y="2462879"/>
              <a:ext cx="3016258" cy="154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496996-5649-2C1F-AC15-71CE418D81F6}"/>
                </a:ext>
              </a:extLst>
            </p:cNvPr>
            <p:cNvSpPr txBox="1"/>
            <p:nvPr/>
          </p:nvSpPr>
          <p:spPr>
            <a:xfrm>
              <a:off x="6126689" y="1893968"/>
              <a:ext cx="1193238" cy="6151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7629">
                <a:defRPr/>
              </a:pPr>
              <a:r>
                <a:rPr kumimoji="1" lang="en-US" altLang="zh-CN" sz="2406" dirty="0">
                  <a:solidFill>
                    <a:srgbClr val="000000"/>
                  </a:solidFill>
                  <a:ea typeface="宋体"/>
                </a:rPr>
                <a:t>GPU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14">
                <a:extLst>
                  <a:ext uri="{FF2B5EF4-FFF2-40B4-BE49-F238E27FC236}">
                    <a16:creationId xmlns:a16="http://schemas.microsoft.com/office/drawing/2014/main" id="{8F08CF32-771E-C807-1AC5-FEEFE56910E3}"/>
                  </a:ext>
                </a:extLst>
              </p:cNvPr>
              <p:cNvSpPr/>
              <p:nvPr/>
            </p:nvSpPr>
            <p:spPr>
              <a:xfrm>
                <a:off x="5288939" y="5214225"/>
                <a:ext cx="2736893" cy="3007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354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354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kumimoji="1" lang="en-US" altLang="zh-CN" sz="1354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354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354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1354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sz="1354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106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矩形 14">
                <a:extLst>
                  <a:ext uri="{FF2B5EF4-FFF2-40B4-BE49-F238E27FC236}">
                    <a16:creationId xmlns:a16="http://schemas.microsoft.com/office/drawing/2014/main" id="{8F08CF32-771E-C807-1AC5-FEEFE5691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939" y="5214225"/>
                <a:ext cx="2736893" cy="300723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9">
            <a:extLst>
              <a:ext uri="{FF2B5EF4-FFF2-40B4-BE49-F238E27FC236}">
                <a16:creationId xmlns:a16="http://schemas.microsoft.com/office/drawing/2014/main" id="{6EB9B57D-EFF4-A097-8A0D-520D077E3EBE}"/>
              </a:ext>
            </a:extLst>
          </p:cNvPr>
          <p:cNvSpPr/>
          <p:nvPr/>
        </p:nvSpPr>
        <p:spPr>
          <a:xfrm>
            <a:off x="4383615" y="3838346"/>
            <a:ext cx="301154" cy="250589"/>
          </a:xfrm>
          <a:prstGeom prst="rightArrow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defTabSz="687629">
              <a:defRPr/>
            </a:pPr>
            <a:endParaRPr kumimoji="1" lang="zh-CN" altLang="en-US" sz="2406" kern="0">
              <a:solidFill>
                <a:srgbClr val="FFFFFF"/>
              </a:solidFill>
              <a:latin typeface="Arial"/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917594-5D59-E26F-7AEE-59BA48B968E6}"/>
                  </a:ext>
                </a:extLst>
              </p:cNvPr>
              <p:cNvSpPr txBox="1"/>
              <p:nvPr/>
            </p:nvSpPr>
            <p:spPr>
              <a:xfrm>
                <a:off x="1153811" y="5034308"/>
                <a:ext cx="2988392" cy="66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4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354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kumimoji="1" lang="en-US" altLang="zh-CN" sz="1354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1354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135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35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sz="135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1354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sz="135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135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1354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1" lang="en-US" altLang="zh-CN" sz="135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nary>
                    </m:oMath>
                  </m:oMathPara>
                </a14:m>
                <a:endParaRPr lang="en-CN" sz="24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917594-5D59-E26F-7AEE-59BA48B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11" y="5034308"/>
                <a:ext cx="2988392" cy="660822"/>
              </a:xfrm>
              <a:prstGeom prst="rect">
                <a:avLst/>
              </a:prstGeom>
              <a:blipFill>
                <a:blip r:embed="rId4"/>
                <a:stretch>
                  <a:fillRect t="-101887" b="-1584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30BA3BC-288F-6B8B-1897-31BD512DE022}"/>
              </a:ext>
            </a:extLst>
          </p:cNvPr>
          <p:cNvGrpSpPr/>
          <p:nvPr/>
        </p:nvGrpSpPr>
        <p:grpSpPr>
          <a:xfrm>
            <a:off x="934418" y="3132884"/>
            <a:ext cx="3207785" cy="1853002"/>
            <a:chOff x="1242647" y="2019520"/>
            <a:chExt cx="4265908" cy="2464235"/>
          </a:xfrm>
        </p:grpSpPr>
        <p:sp>
          <p:nvSpPr>
            <p:cNvPr id="12" name="矩形 3">
              <a:extLst>
                <a:ext uri="{FF2B5EF4-FFF2-40B4-BE49-F238E27FC236}">
                  <a16:creationId xmlns:a16="http://schemas.microsoft.com/office/drawing/2014/main" id="{9E243A4B-05A0-9E83-5F2B-BA3C8089971F}"/>
                </a:ext>
              </a:extLst>
            </p:cNvPr>
            <p:cNvSpPr/>
            <p:nvPr/>
          </p:nvSpPr>
          <p:spPr>
            <a:xfrm>
              <a:off x="1242647" y="2019520"/>
              <a:ext cx="4265908" cy="246423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7629">
                <a:defRPr/>
              </a:pPr>
              <a:endParaRPr kumimoji="1" lang="en-US" altLang="zh-CN" sz="1805" kern="0" dirty="0">
                <a:solidFill>
                  <a:srgbClr val="000000"/>
                </a:solidFill>
                <a:ea typeface="宋体"/>
              </a:endParaRPr>
            </a:p>
            <a:p>
              <a:pPr defTabSz="687629">
                <a:defRPr/>
              </a:pPr>
              <a:endParaRPr kumimoji="1" lang="en-US" altLang="zh-CN" sz="1805" kern="0" dirty="0">
                <a:solidFill>
                  <a:srgbClr val="000000"/>
                </a:solidFill>
                <a:ea typeface="宋体"/>
              </a:endParaRPr>
            </a:p>
            <a:p>
              <a:pPr defTabSz="687629">
                <a:defRPr/>
              </a:pPr>
              <a:r>
                <a:rPr kumimoji="1" lang="zh-CN" altLang="en-US" sz="1805" kern="0" dirty="0">
                  <a:solidFill>
                    <a:srgbClr val="000000"/>
                  </a:solidFill>
                  <a:ea typeface="宋体"/>
                </a:rPr>
                <a:t>时序</a:t>
              </a:r>
              <a:endParaRPr kumimoji="1" lang="en-US" altLang="zh-CN" sz="1805" kern="0" dirty="0">
                <a:solidFill>
                  <a:srgbClr val="000000"/>
                </a:solidFill>
                <a:ea typeface="宋体"/>
              </a:endParaRPr>
            </a:p>
            <a:p>
              <a:pPr defTabSz="687629">
                <a:defRPr/>
              </a:pPr>
              <a:r>
                <a:rPr kumimoji="1" lang="zh-CN" altLang="en-US" sz="1805" kern="0" dirty="0">
                  <a:solidFill>
                    <a:srgbClr val="000000"/>
                  </a:solidFill>
                  <a:ea typeface="宋体"/>
                </a:rPr>
                <a:t>传播</a:t>
              </a:r>
              <a:endParaRPr kumimoji="1" lang="en-US" altLang="zh-CN" sz="1805" kern="0" dirty="0">
                <a:solidFill>
                  <a:srgbClr val="000000"/>
                </a:solidFill>
                <a:ea typeface="宋体"/>
              </a:endParaRPr>
            </a:p>
            <a:p>
              <a:pPr algn="ctr" defTabSz="687629">
                <a:defRPr/>
              </a:pPr>
              <a:endParaRPr kumimoji="1" lang="zh-CN" altLang="en-US" sz="2406" kern="0" dirty="0">
                <a:solidFill>
                  <a:srgbClr val="000000"/>
                </a:solidFill>
                <a:ea typeface="宋体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AE8DD5-1F95-114A-E099-EECBF43EEB51}"/>
                </a:ext>
              </a:extLst>
            </p:cNvPr>
            <p:cNvSpPr txBox="1"/>
            <p:nvPr/>
          </p:nvSpPr>
          <p:spPr>
            <a:xfrm>
              <a:off x="1250409" y="2019520"/>
              <a:ext cx="1193238" cy="6151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7629">
                <a:defRPr/>
              </a:pPr>
              <a:r>
                <a:rPr kumimoji="1" lang="en-US" altLang="zh-CN" sz="2406" dirty="0">
                  <a:solidFill>
                    <a:srgbClr val="000000"/>
                  </a:solidFill>
                  <a:ea typeface="宋体"/>
                </a:rPr>
                <a:t>CPU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98C7466-56D4-1080-DA58-6F06F47D8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440" y="2217140"/>
              <a:ext cx="3104446" cy="2062745"/>
            </a:xfrm>
            <a:prstGeom prst="rect">
              <a:avLst/>
            </a:prstGeom>
          </p:spPr>
        </p:pic>
      </p:grpSp>
      <p:sp>
        <p:nvSpPr>
          <p:cNvPr id="15" name="矩形 12">
            <a:extLst>
              <a:ext uri="{FF2B5EF4-FFF2-40B4-BE49-F238E27FC236}">
                <a16:creationId xmlns:a16="http://schemas.microsoft.com/office/drawing/2014/main" id="{59BA8658-44D9-A76B-D6F4-994F86AABE55}"/>
              </a:ext>
            </a:extLst>
          </p:cNvPr>
          <p:cNvSpPr/>
          <p:nvPr/>
        </p:nvSpPr>
        <p:spPr>
          <a:xfrm>
            <a:off x="-429439" y="6550865"/>
            <a:ext cx="9626108" cy="307135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  <a:r>
              <a:rPr lang="zh-CN" altLang="en-US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Y., Wei, Z., Liu, J. Decoupled Graph Neural Networks for Large Dynamic Graphs.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[VLDB’23</a:t>
            </a:r>
            <a:r>
              <a:rPr lang="zh-CN" altLang="en-US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accepted] </a:t>
            </a:r>
            <a:r>
              <a:rPr lang="en-US" altLang="zh-CN" sz="1396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(Ours)</a:t>
            </a:r>
            <a:endParaRPr lang="en-US" altLang="zh-CN" sz="1596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5890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97B0-0408-0ABA-0413-C6D85DDE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cs typeface="Times New Roman" panose="02020603050405020304" pitchFamily="18" charset="0"/>
              </a:rPr>
              <a:t>Decoupled GNN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4C037-11D0-D201-30F9-65D0C4F59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将时序传播和预测过程进行解耦</a:t>
            </a:r>
          </a:p>
          <a:p>
            <a:endParaRPr lang="en-CN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5765ABF-9318-29B2-D0EF-8DB9A5C9624E}"/>
              </a:ext>
            </a:extLst>
          </p:cNvPr>
          <p:cNvSpPr/>
          <p:nvPr/>
        </p:nvSpPr>
        <p:spPr>
          <a:xfrm>
            <a:off x="6308173" y="2989715"/>
            <a:ext cx="329407" cy="288024"/>
          </a:xfrm>
          <a:prstGeom prst="rect">
            <a:avLst/>
          </a:prstGeom>
          <a:solidFill>
            <a:srgbClr val="D8A0CA"/>
          </a:solidFill>
          <a:ln w="282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7629">
              <a:defRPr/>
            </a:pPr>
            <a:endParaRPr lang="en-CN" sz="1354" b="0" kern="0">
              <a:solidFill>
                <a:prstClr val="white"/>
              </a:solidFill>
              <a:latin typeface="Franklin Gothic Book"/>
              <a:ea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726D082-09E6-88D3-6F1E-4BEC85BEA749}"/>
              </a:ext>
            </a:extLst>
          </p:cNvPr>
          <p:cNvSpPr/>
          <p:nvPr/>
        </p:nvSpPr>
        <p:spPr>
          <a:xfrm>
            <a:off x="3471862" y="2989715"/>
            <a:ext cx="329407" cy="288024"/>
          </a:xfrm>
          <a:prstGeom prst="rect">
            <a:avLst/>
          </a:prstGeom>
          <a:solidFill>
            <a:srgbClr val="D8A0CA"/>
          </a:solidFill>
          <a:ln w="282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7629">
              <a:defRPr/>
            </a:pPr>
            <a:endParaRPr lang="en-CN" sz="1354" b="0" kern="0">
              <a:solidFill>
                <a:prstClr val="white"/>
              </a:solidFill>
              <a:latin typeface="Franklin Gothic Book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033677-401B-78CC-57C3-F5F597C92610}"/>
                  </a:ext>
                </a:extLst>
              </p:cNvPr>
              <p:cNvSpPr txBox="1"/>
              <p:nvPr/>
            </p:nvSpPr>
            <p:spPr>
              <a:xfrm>
                <a:off x="1977972" y="3004021"/>
                <a:ext cx="309677" cy="30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CN" sz="24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033677-401B-78CC-57C3-F5F597C92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972" y="3004021"/>
                <a:ext cx="309677" cy="300723"/>
              </a:xfrm>
              <a:prstGeom prst="rect">
                <a:avLst/>
              </a:prstGeom>
              <a:blipFill>
                <a:blip r:embed="rId2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9EE17F6-76F0-EC7C-A516-ECAC845CB2BA}"/>
                  </a:ext>
                </a:extLst>
              </p:cNvPr>
              <p:cNvSpPr txBox="1"/>
              <p:nvPr/>
            </p:nvSpPr>
            <p:spPr>
              <a:xfrm>
                <a:off x="2294751" y="2543931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9EE17F6-76F0-EC7C-A516-ECAC845CB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51" y="2543931"/>
                <a:ext cx="309677" cy="2774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91D47A-7983-E9E2-BDEB-5C6AB09DCEEC}"/>
                  </a:ext>
                </a:extLst>
              </p:cNvPr>
              <p:cNvSpPr txBox="1"/>
              <p:nvPr/>
            </p:nvSpPr>
            <p:spPr>
              <a:xfrm>
                <a:off x="2294751" y="2745034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91D47A-7983-E9E2-BDEB-5C6AB09DC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51" y="2745034"/>
                <a:ext cx="309677" cy="277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35DAF6-BC78-AC87-360C-EE192066F316}"/>
                  </a:ext>
                </a:extLst>
              </p:cNvPr>
              <p:cNvSpPr txBox="1"/>
              <p:nvPr/>
            </p:nvSpPr>
            <p:spPr>
              <a:xfrm>
                <a:off x="2294751" y="3023161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…</m:t>
                      </m:r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35DAF6-BC78-AC87-360C-EE192066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51" y="3023161"/>
                <a:ext cx="309677" cy="2774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C077726-00FC-E646-D853-035F5A2E88A4}"/>
                  </a:ext>
                </a:extLst>
              </p:cNvPr>
              <p:cNvSpPr txBox="1"/>
              <p:nvPr/>
            </p:nvSpPr>
            <p:spPr>
              <a:xfrm>
                <a:off x="2294751" y="3309013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C077726-00FC-E646-D853-035F5A2E8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51" y="3309013"/>
                <a:ext cx="309677" cy="2774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39FD519-94DD-4339-AFAD-181379995CE1}"/>
                  </a:ext>
                </a:extLst>
              </p:cNvPr>
              <p:cNvSpPr txBox="1"/>
              <p:nvPr/>
            </p:nvSpPr>
            <p:spPr>
              <a:xfrm>
                <a:off x="3471862" y="2991302"/>
                <a:ext cx="309677" cy="30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sz="24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39FD519-94DD-4339-AFAD-181379995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862" y="2991302"/>
                <a:ext cx="309677" cy="300723"/>
              </a:xfrm>
              <a:prstGeom prst="rect">
                <a:avLst/>
              </a:prstGeom>
              <a:blipFill>
                <a:blip r:embed="rId7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6EC73207-8EE9-EFB0-1C23-20A3BD9FEB12}"/>
              </a:ext>
            </a:extLst>
          </p:cNvPr>
          <p:cNvGrpSpPr/>
          <p:nvPr/>
        </p:nvGrpSpPr>
        <p:grpSpPr>
          <a:xfrm>
            <a:off x="4087696" y="2616393"/>
            <a:ext cx="539471" cy="933307"/>
            <a:chOff x="3271620" y="4374683"/>
            <a:chExt cx="717421" cy="1241169"/>
          </a:xfrm>
        </p:grpSpPr>
        <p:sp>
          <p:nvSpPr>
            <p:cNvPr id="100" name="Google Shape;336;p40">
              <a:extLst>
                <a:ext uri="{FF2B5EF4-FFF2-40B4-BE49-F238E27FC236}">
                  <a16:creationId xmlns:a16="http://schemas.microsoft.com/office/drawing/2014/main" id="{C32F410D-1535-B0A0-5DB8-113C796E5331}"/>
                </a:ext>
              </a:extLst>
            </p:cNvPr>
            <p:cNvSpPr/>
            <p:nvPr/>
          </p:nvSpPr>
          <p:spPr>
            <a:xfrm>
              <a:off x="3271620" y="4374683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01" name="Google Shape;337;p40">
              <a:extLst>
                <a:ext uri="{FF2B5EF4-FFF2-40B4-BE49-F238E27FC236}">
                  <a16:creationId xmlns:a16="http://schemas.microsoft.com/office/drawing/2014/main" id="{97343604-B054-27CE-06D1-451960CB1DF2}"/>
                </a:ext>
              </a:extLst>
            </p:cNvPr>
            <p:cNvSpPr/>
            <p:nvPr/>
          </p:nvSpPr>
          <p:spPr>
            <a:xfrm>
              <a:off x="3510794" y="4374683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02" name="Google Shape;338;p40">
              <a:extLst>
                <a:ext uri="{FF2B5EF4-FFF2-40B4-BE49-F238E27FC236}">
                  <a16:creationId xmlns:a16="http://schemas.microsoft.com/office/drawing/2014/main" id="{996FC9E7-4850-814D-C6EF-6436E0838C61}"/>
                </a:ext>
              </a:extLst>
            </p:cNvPr>
            <p:cNvSpPr/>
            <p:nvPr/>
          </p:nvSpPr>
          <p:spPr>
            <a:xfrm>
              <a:off x="3749967" y="4374683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03" name="Google Shape;339;p40">
              <a:extLst>
                <a:ext uri="{FF2B5EF4-FFF2-40B4-BE49-F238E27FC236}">
                  <a16:creationId xmlns:a16="http://schemas.microsoft.com/office/drawing/2014/main" id="{D8F7BF7C-B3C2-30D7-6393-1E28CDD14DA6}"/>
                </a:ext>
              </a:extLst>
            </p:cNvPr>
            <p:cNvSpPr/>
            <p:nvPr/>
          </p:nvSpPr>
          <p:spPr>
            <a:xfrm>
              <a:off x="3271620" y="4622917"/>
              <a:ext cx="239074" cy="248235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04" name="Google Shape;340;p40">
              <a:extLst>
                <a:ext uri="{FF2B5EF4-FFF2-40B4-BE49-F238E27FC236}">
                  <a16:creationId xmlns:a16="http://schemas.microsoft.com/office/drawing/2014/main" id="{A1B33F94-2E64-650D-67F8-2755B1DE7927}"/>
                </a:ext>
              </a:extLst>
            </p:cNvPr>
            <p:cNvSpPr/>
            <p:nvPr/>
          </p:nvSpPr>
          <p:spPr>
            <a:xfrm>
              <a:off x="3510794" y="46229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05" name="Google Shape;341;p40">
              <a:extLst>
                <a:ext uri="{FF2B5EF4-FFF2-40B4-BE49-F238E27FC236}">
                  <a16:creationId xmlns:a16="http://schemas.microsoft.com/office/drawing/2014/main" id="{8BDB6169-8DB3-CC2C-3A1F-42A78C1B85AA}"/>
                </a:ext>
              </a:extLst>
            </p:cNvPr>
            <p:cNvSpPr/>
            <p:nvPr/>
          </p:nvSpPr>
          <p:spPr>
            <a:xfrm>
              <a:off x="3749967" y="46229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06" name="Google Shape;342;p40">
              <a:extLst>
                <a:ext uri="{FF2B5EF4-FFF2-40B4-BE49-F238E27FC236}">
                  <a16:creationId xmlns:a16="http://schemas.microsoft.com/office/drawing/2014/main" id="{4F9B6600-DAE5-90F2-9943-DA8896056FCD}"/>
                </a:ext>
              </a:extLst>
            </p:cNvPr>
            <p:cNvSpPr/>
            <p:nvPr/>
          </p:nvSpPr>
          <p:spPr>
            <a:xfrm>
              <a:off x="3271620" y="4871150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07" name="Google Shape;343;p40">
              <a:extLst>
                <a:ext uri="{FF2B5EF4-FFF2-40B4-BE49-F238E27FC236}">
                  <a16:creationId xmlns:a16="http://schemas.microsoft.com/office/drawing/2014/main" id="{27424A34-9597-446F-C42A-81533576F0E7}"/>
                </a:ext>
              </a:extLst>
            </p:cNvPr>
            <p:cNvSpPr/>
            <p:nvPr/>
          </p:nvSpPr>
          <p:spPr>
            <a:xfrm>
              <a:off x="3510794" y="4871150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08" name="Google Shape;344;p40">
              <a:extLst>
                <a:ext uri="{FF2B5EF4-FFF2-40B4-BE49-F238E27FC236}">
                  <a16:creationId xmlns:a16="http://schemas.microsoft.com/office/drawing/2014/main" id="{D1E9298C-14C6-0986-0907-8335F64871F3}"/>
                </a:ext>
              </a:extLst>
            </p:cNvPr>
            <p:cNvSpPr/>
            <p:nvPr/>
          </p:nvSpPr>
          <p:spPr>
            <a:xfrm>
              <a:off x="3749967" y="4871150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09" name="Google Shape;345;p40">
              <a:extLst>
                <a:ext uri="{FF2B5EF4-FFF2-40B4-BE49-F238E27FC236}">
                  <a16:creationId xmlns:a16="http://schemas.microsoft.com/office/drawing/2014/main" id="{A6324134-AFE7-78CC-8262-9AFBFB68CA9D}"/>
                </a:ext>
              </a:extLst>
            </p:cNvPr>
            <p:cNvSpPr/>
            <p:nvPr/>
          </p:nvSpPr>
          <p:spPr>
            <a:xfrm>
              <a:off x="3271620" y="5119384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10" name="Google Shape;346;p40">
              <a:extLst>
                <a:ext uri="{FF2B5EF4-FFF2-40B4-BE49-F238E27FC236}">
                  <a16:creationId xmlns:a16="http://schemas.microsoft.com/office/drawing/2014/main" id="{11B4C235-99FC-06C2-089A-F7E824A2A475}"/>
                </a:ext>
              </a:extLst>
            </p:cNvPr>
            <p:cNvSpPr/>
            <p:nvPr/>
          </p:nvSpPr>
          <p:spPr>
            <a:xfrm>
              <a:off x="3510794" y="5119384"/>
              <a:ext cx="239074" cy="248235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11" name="Google Shape;347;p40">
              <a:extLst>
                <a:ext uri="{FF2B5EF4-FFF2-40B4-BE49-F238E27FC236}">
                  <a16:creationId xmlns:a16="http://schemas.microsoft.com/office/drawing/2014/main" id="{7F3B2029-47B3-D055-D82F-DA44074EE7CC}"/>
                </a:ext>
              </a:extLst>
            </p:cNvPr>
            <p:cNvSpPr/>
            <p:nvPr/>
          </p:nvSpPr>
          <p:spPr>
            <a:xfrm>
              <a:off x="3749967" y="5119384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12" name="Google Shape;348;p40">
              <a:extLst>
                <a:ext uri="{FF2B5EF4-FFF2-40B4-BE49-F238E27FC236}">
                  <a16:creationId xmlns:a16="http://schemas.microsoft.com/office/drawing/2014/main" id="{5AFD20AD-204B-430C-4094-6683A8997045}"/>
                </a:ext>
              </a:extLst>
            </p:cNvPr>
            <p:cNvSpPr/>
            <p:nvPr/>
          </p:nvSpPr>
          <p:spPr>
            <a:xfrm>
              <a:off x="3271620" y="53676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13" name="Google Shape;349;p40">
              <a:extLst>
                <a:ext uri="{FF2B5EF4-FFF2-40B4-BE49-F238E27FC236}">
                  <a16:creationId xmlns:a16="http://schemas.microsoft.com/office/drawing/2014/main" id="{3B2DE264-B243-633B-4201-8C943998BDE4}"/>
                </a:ext>
              </a:extLst>
            </p:cNvPr>
            <p:cNvSpPr/>
            <p:nvPr/>
          </p:nvSpPr>
          <p:spPr>
            <a:xfrm>
              <a:off x="3510794" y="53676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14" name="Google Shape;350;p40">
              <a:extLst>
                <a:ext uri="{FF2B5EF4-FFF2-40B4-BE49-F238E27FC236}">
                  <a16:creationId xmlns:a16="http://schemas.microsoft.com/office/drawing/2014/main" id="{D06A57D7-2B5A-AEA3-731A-C92C94481932}"/>
                </a:ext>
              </a:extLst>
            </p:cNvPr>
            <p:cNvSpPr/>
            <p:nvPr/>
          </p:nvSpPr>
          <p:spPr>
            <a:xfrm>
              <a:off x="3749967" y="53676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9065831-0531-2687-32E6-14C751E4D8FE}"/>
                  </a:ext>
                </a:extLst>
              </p:cNvPr>
              <p:cNvSpPr txBox="1"/>
              <p:nvPr/>
            </p:nvSpPr>
            <p:spPr>
              <a:xfrm>
                <a:off x="3801269" y="2543931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9065831-0531-2687-32E6-14C751E4D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269" y="2543931"/>
                <a:ext cx="309677" cy="2774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9C6E9CD-2555-EBE3-5D40-0F41120E90E2}"/>
                  </a:ext>
                </a:extLst>
              </p:cNvPr>
              <p:cNvSpPr txBox="1"/>
              <p:nvPr/>
            </p:nvSpPr>
            <p:spPr>
              <a:xfrm>
                <a:off x="3801269" y="2745034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9C6E9CD-2555-EBE3-5D40-0F41120E9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269" y="2745034"/>
                <a:ext cx="309677" cy="2774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FAF987B-AB33-BC6D-9C43-891AE81EE6A7}"/>
                  </a:ext>
                </a:extLst>
              </p:cNvPr>
              <p:cNvSpPr txBox="1"/>
              <p:nvPr/>
            </p:nvSpPr>
            <p:spPr>
              <a:xfrm>
                <a:off x="3801269" y="3023161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…</m:t>
                      </m:r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FAF987B-AB33-BC6D-9C43-891AE81EE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269" y="3023161"/>
                <a:ext cx="309677" cy="2774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C8299F2-5D6B-D565-CF6D-4D68ED4BEB89}"/>
                  </a:ext>
                </a:extLst>
              </p:cNvPr>
              <p:cNvSpPr txBox="1"/>
              <p:nvPr/>
            </p:nvSpPr>
            <p:spPr>
              <a:xfrm>
                <a:off x="3801269" y="3309013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C8299F2-5D6B-D565-CF6D-4D68ED4BE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269" y="3309013"/>
                <a:ext cx="309677" cy="2774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5EE97FE-447C-0643-E9B8-50E5D8F60628}"/>
              </a:ext>
            </a:extLst>
          </p:cNvPr>
          <p:cNvGrpSpPr/>
          <p:nvPr/>
        </p:nvGrpSpPr>
        <p:grpSpPr>
          <a:xfrm>
            <a:off x="2596630" y="2616393"/>
            <a:ext cx="539471" cy="933307"/>
            <a:chOff x="3271620" y="4374683"/>
            <a:chExt cx="717421" cy="1241169"/>
          </a:xfrm>
        </p:grpSpPr>
        <p:sp>
          <p:nvSpPr>
            <p:cNvPr id="120" name="Google Shape;336;p40">
              <a:extLst>
                <a:ext uri="{FF2B5EF4-FFF2-40B4-BE49-F238E27FC236}">
                  <a16:creationId xmlns:a16="http://schemas.microsoft.com/office/drawing/2014/main" id="{F40F2ECB-4185-103A-44B2-49509DFD40B8}"/>
                </a:ext>
              </a:extLst>
            </p:cNvPr>
            <p:cNvSpPr/>
            <p:nvPr/>
          </p:nvSpPr>
          <p:spPr>
            <a:xfrm>
              <a:off x="3271620" y="4374683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21" name="Google Shape;337;p40">
              <a:extLst>
                <a:ext uri="{FF2B5EF4-FFF2-40B4-BE49-F238E27FC236}">
                  <a16:creationId xmlns:a16="http://schemas.microsoft.com/office/drawing/2014/main" id="{A09193A1-590D-6D09-3B58-13815731199B}"/>
                </a:ext>
              </a:extLst>
            </p:cNvPr>
            <p:cNvSpPr/>
            <p:nvPr/>
          </p:nvSpPr>
          <p:spPr>
            <a:xfrm>
              <a:off x="3510794" y="4374683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22" name="Google Shape;338;p40">
              <a:extLst>
                <a:ext uri="{FF2B5EF4-FFF2-40B4-BE49-F238E27FC236}">
                  <a16:creationId xmlns:a16="http://schemas.microsoft.com/office/drawing/2014/main" id="{A10DB56C-EF81-044B-4AC6-B70C92D1470C}"/>
                </a:ext>
              </a:extLst>
            </p:cNvPr>
            <p:cNvSpPr/>
            <p:nvPr/>
          </p:nvSpPr>
          <p:spPr>
            <a:xfrm>
              <a:off x="3749967" y="4374683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23" name="Google Shape;339;p40">
              <a:extLst>
                <a:ext uri="{FF2B5EF4-FFF2-40B4-BE49-F238E27FC236}">
                  <a16:creationId xmlns:a16="http://schemas.microsoft.com/office/drawing/2014/main" id="{64FF6424-5F2F-5706-38D2-DBCDC2B7D96B}"/>
                </a:ext>
              </a:extLst>
            </p:cNvPr>
            <p:cNvSpPr/>
            <p:nvPr/>
          </p:nvSpPr>
          <p:spPr>
            <a:xfrm>
              <a:off x="3271620" y="46229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24" name="Google Shape;340;p40">
              <a:extLst>
                <a:ext uri="{FF2B5EF4-FFF2-40B4-BE49-F238E27FC236}">
                  <a16:creationId xmlns:a16="http://schemas.microsoft.com/office/drawing/2014/main" id="{839BE517-6B6A-46BF-D62F-79AFC139037F}"/>
                </a:ext>
              </a:extLst>
            </p:cNvPr>
            <p:cNvSpPr/>
            <p:nvPr/>
          </p:nvSpPr>
          <p:spPr>
            <a:xfrm>
              <a:off x="3510794" y="46229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25" name="Google Shape;341;p40">
              <a:extLst>
                <a:ext uri="{FF2B5EF4-FFF2-40B4-BE49-F238E27FC236}">
                  <a16:creationId xmlns:a16="http://schemas.microsoft.com/office/drawing/2014/main" id="{5A5A7D42-9A73-0FC9-1CC0-0951E54ED2D2}"/>
                </a:ext>
              </a:extLst>
            </p:cNvPr>
            <p:cNvSpPr/>
            <p:nvPr/>
          </p:nvSpPr>
          <p:spPr>
            <a:xfrm>
              <a:off x="3749967" y="46229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26" name="Google Shape;342;p40">
              <a:extLst>
                <a:ext uri="{FF2B5EF4-FFF2-40B4-BE49-F238E27FC236}">
                  <a16:creationId xmlns:a16="http://schemas.microsoft.com/office/drawing/2014/main" id="{273C6CC9-B197-DB4D-FE8C-1DC42803E20F}"/>
                </a:ext>
              </a:extLst>
            </p:cNvPr>
            <p:cNvSpPr/>
            <p:nvPr/>
          </p:nvSpPr>
          <p:spPr>
            <a:xfrm>
              <a:off x="3271620" y="4871150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27" name="Google Shape;343;p40">
              <a:extLst>
                <a:ext uri="{FF2B5EF4-FFF2-40B4-BE49-F238E27FC236}">
                  <a16:creationId xmlns:a16="http://schemas.microsoft.com/office/drawing/2014/main" id="{F899F53B-BD95-90DB-63F3-42249C85CDCF}"/>
                </a:ext>
              </a:extLst>
            </p:cNvPr>
            <p:cNvSpPr/>
            <p:nvPr/>
          </p:nvSpPr>
          <p:spPr>
            <a:xfrm>
              <a:off x="3510794" y="4871150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344;p40">
              <a:extLst>
                <a:ext uri="{FF2B5EF4-FFF2-40B4-BE49-F238E27FC236}">
                  <a16:creationId xmlns:a16="http://schemas.microsoft.com/office/drawing/2014/main" id="{9DE534AF-7861-CD00-6EBA-DE8468FA3948}"/>
                </a:ext>
              </a:extLst>
            </p:cNvPr>
            <p:cNvSpPr/>
            <p:nvPr/>
          </p:nvSpPr>
          <p:spPr>
            <a:xfrm>
              <a:off x="3749967" y="4871150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345;p40">
              <a:extLst>
                <a:ext uri="{FF2B5EF4-FFF2-40B4-BE49-F238E27FC236}">
                  <a16:creationId xmlns:a16="http://schemas.microsoft.com/office/drawing/2014/main" id="{F8444793-C16F-E6AC-50E4-E99575FC739D}"/>
                </a:ext>
              </a:extLst>
            </p:cNvPr>
            <p:cNvSpPr/>
            <p:nvPr/>
          </p:nvSpPr>
          <p:spPr>
            <a:xfrm>
              <a:off x="3271620" y="5119384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346;p40">
              <a:extLst>
                <a:ext uri="{FF2B5EF4-FFF2-40B4-BE49-F238E27FC236}">
                  <a16:creationId xmlns:a16="http://schemas.microsoft.com/office/drawing/2014/main" id="{EEF1DB6F-E5B1-285A-7681-1376268FC8F0}"/>
                </a:ext>
              </a:extLst>
            </p:cNvPr>
            <p:cNvSpPr/>
            <p:nvPr/>
          </p:nvSpPr>
          <p:spPr>
            <a:xfrm>
              <a:off x="3510794" y="5119384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347;p40">
              <a:extLst>
                <a:ext uri="{FF2B5EF4-FFF2-40B4-BE49-F238E27FC236}">
                  <a16:creationId xmlns:a16="http://schemas.microsoft.com/office/drawing/2014/main" id="{6D800A36-E900-4EE0-DDEA-090208EF866F}"/>
                </a:ext>
              </a:extLst>
            </p:cNvPr>
            <p:cNvSpPr/>
            <p:nvPr/>
          </p:nvSpPr>
          <p:spPr>
            <a:xfrm>
              <a:off x="3749967" y="5119384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348;p40">
              <a:extLst>
                <a:ext uri="{FF2B5EF4-FFF2-40B4-BE49-F238E27FC236}">
                  <a16:creationId xmlns:a16="http://schemas.microsoft.com/office/drawing/2014/main" id="{EFC5F203-69D8-A107-4CDB-CE7ED7C484E2}"/>
                </a:ext>
              </a:extLst>
            </p:cNvPr>
            <p:cNvSpPr/>
            <p:nvPr/>
          </p:nvSpPr>
          <p:spPr>
            <a:xfrm>
              <a:off x="3271620" y="53676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349;p40">
              <a:extLst>
                <a:ext uri="{FF2B5EF4-FFF2-40B4-BE49-F238E27FC236}">
                  <a16:creationId xmlns:a16="http://schemas.microsoft.com/office/drawing/2014/main" id="{3D975465-2216-C061-DA23-C0ED73E1435A}"/>
                </a:ext>
              </a:extLst>
            </p:cNvPr>
            <p:cNvSpPr/>
            <p:nvPr/>
          </p:nvSpPr>
          <p:spPr>
            <a:xfrm>
              <a:off x="3510794" y="53676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350;p40">
              <a:extLst>
                <a:ext uri="{FF2B5EF4-FFF2-40B4-BE49-F238E27FC236}">
                  <a16:creationId xmlns:a16="http://schemas.microsoft.com/office/drawing/2014/main" id="{F06A9879-A9FC-ACC0-B4BD-E0D6B24A0C63}"/>
                </a:ext>
              </a:extLst>
            </p:cNvPr>
            <p:cNvSpPr/>
            <p:nvPr/>
          </p:nvSpPr>
          <p:spPr>
            <a:xfrm>
              <a:off x="3749967" y="53676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1006DCC-7F6D-795B-A764-E12808E78238}"/>
                  </a:ext>
                </a:extLst>
              </p:cNvPr>
              <p:cNvSpPr txBox="1"/>
              <p:nvPr/>
            </p:nvSpPr>
            <p:spPr>
              <a:xfrm>
                <a:off x="6323247" y="2989965"/>
                <a:ext cx="309677" cy="30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135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CN" sz="24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1006DCC-7F6D-795B-A764-E12808E78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247" y="2989965"/>
                <a:ext cx="309677" cy="3007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56F260C-4526-422C-D2F3-021EEF05F0E4}"/>
              </a:ext>
            </a:extLst>
          </p:cNvPr>
          <p:cNvGrpSpPr/>
          <p:nvPr/>
        </p:nvGrpSpPr>
        <p:grpSpPr>
          <a:xfrm>
            <a:off x="6915317" y="2616393"/>
            <a:ext cx="539471" cy="933307"/>
            <a:chOff x="3271620" y="4374683"/>
            <a:chExt cx="717421" cy="1241169"/>
          </a:xfrm>
        </p:grpSpPr>
        <p:sp>
          <p:nvSpPr>
            <p:cNvPr id="137" name="Google Shape;336;p40">
              <a:extLst>
                <a:ext uri="{FF2B5EF4-FFF2-40B4-BE49-F238E27FC236}">
                  <a16:creationId xmlns:a16="http://schemas.microsoft.com/office/drawing/2014/main" id="{4D1C525A-42E5-B7A2-04A7-6851247E26A4}"/>
                </a:ext>
              </a:extLst>
            </p:cNvPr>
            <p:cNvSpPr/>
            <p:nvPr/>
          </p:nvSpPr>
          <p:spPr>
            <a:xfrm>
              <a:off x="3271620" y="4374683"/>
              <a:ext cx="239074" cy="248235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38" name="Google Shape;337;p40">
              <a:extLst>
                <a:ext uri="{FF2B5EF4-FFF2-40B4-BE49-F238E27FC236}">
                  <a16:creationId xmlns:a16="http://schemas.microsoft.com/office/drawing/2014/main" id="{3D9A0FC3-C5DA-0312-94C7-36729D39D921}"/>
                </a:ext>
              </a:extLst>
            </p:cNvPr>
            <p:cNvSpPr/>
            <p:nvPr/>
          </p:nvSpPr>
          <p:spPr>
            <a:xfrm>
              <a:off x="3510794" y="4374683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39" name="Google Shape;338;p40">
              <a:extLst>
                <a:ext uri="{FF2B5EF4-FFF2-40B4-BE49-F238E27FC236}">
                  <a16:creationId xmlns:a16="http://schemas.microsoft.com/office/drawing/2014/main" id="{BA58540F-4151-22A6-143B-063997F4450D}"/>
                </a:ext>
              </a:extLst>
            </p:cNvPr>
            <p:cNvSpPr/>
            <p:nvPr/>
          </p:nvSpPr>
          <p:spPr>
            <a:xfrm>
              <a:off x="3749967" y="4374683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40" name="Google Shape;339;p40">
              <a:extLst>
                <a:ext uri="{FF2B5EF4-FFF2-40B4-BE49-F238E27FC236}">
                  <a16:creationId xmlns:a16="http://schemas.microsoft.com/office/drawing/2014/main" id="{4F31526B-C0A8-9EA2-FA99-01A73186D019}"/>
                </a:ext>
              </a:extLst>
            </p:cNvPr>
            <p:cNvSpPr/>
            <p:nvPr/>
          </p:nvSpPr>
          <p:spPr>
            <a:xfrm>
              <a:off x="3271620" y="46229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41" name="Google Shape;340;p40">
              <a:extLst>
                <a:ext uri="{FF2B5EF4-FFF2-40B4-BE49-F238E27FC236}">
                  <a16:creationId xmlns:a16="http://schemas.microsoft.com/office/drawing/2014/main" id="{7890437E-3748-222C-CDBE-6B53EDF44F75}"/>
                </a:ext>
              </a:extLst>
            </p:cNvPr>
            <p:cNvSpPr/>
            <p:nvPr/>
          </p:nvSpPr>
          <p:spPr>
            <a:xfrm>
              <a:off x="3510794" y="4622917"/>
              <a:ext cx="239074" cy="248235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42" name="Google Shape;341;p40">
              <a:extLst>
                <a:ext uri="{FF2B5EF4-FFF2-40B4-BE49-F238E27FC236}">
                  <a16:creationId xmlns:a16="http://schemas.microsoft.com/office/drawing/2014/main" id="{FB4028BD-26F8-CAAE-A058-4D7BDC76804A}"/>
                </a:ext>
              </a:extLst>
            </p:cNvPr>
            <p:cNvSpPr/>
            <p:nvPr/>
          </p:nvSpPr>
          <p:spPr>
            <a:xfrm>
              <a:off x="3749967" y="4622917"/>
              <a:ext cx="239074" cy="248235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43" name="Google Shape;342;p40">
              <a:extLst>
                <a:ext uri="{FF2B5EF4-FFF2-40B4-BE49-F238E27FC236}">
                  <a16:creationId xmlns:a16="http://schemas.microsoft.com/office/drawing/2014/main" id="{25254062-CDC7-7DC0-F881-11F2D4137AC8}"/>
                </a:ext>
              </a:extLst>
            </p:cNvPr>
            <p:cNvSpPr/>
            <p:nvPr/>
          </p:nvSpPr>
          <p:spPr>
            <a:xfrm>
              <a:off x="3271620" y="4871150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44" name="Google Shape;343;p40">
              <a:extLst>
                <a:ext uri="{FF2B5EF4-FFF2-40B4-BE49-F238E27FC236}">
                  <a16:creationId xmlns:a16="http://schemas.microsoft.com/office/drawing/2014/main" id="{8B80ED4F-9F97-4C67-72D8-631C12CA7D87}"/>
                </a:ext>
              </a:extLst>
            </p:cNvPr>
            <p:cNvSpPr/>
            <p:nvPr/>
          </p:nvSpPr>
          <p:spPr>
            <a:xfrm>
              <a:off x="3510794" y="4871150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45" name="Google Shape;344;p40">
              <a:extLst>
                <a:ext uri="{FF2B5EF4-FFF2-40B4-BE49-F238E27FC236}">
                  <a16:creationId xmlns:a16="http://schemas.microsoft.com/office/drawing/2014/main" id="{3777161F-E966-82EF-71E0-34804EDD64DF}"/>
                </a:ext>
              </a:extLst>
            </p:cNvPr>
            <p:cNvSpPr/>
            <p:nvPr/>
          </p:nvSpPr>
          <p:spPr>
            <a:xfrm>
              <a:off x="3749967" y="4871150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46" name="Google Shape;345;p40">
              <a:extLst>
                <a:ext uri="{FF2B5EF4-FFF2-40B4-BE49-F238E27FC236}">
                  <a16:creationId xmlns:a16="http://schemas.microsoft.com/office/drawing/2014/main" id="{9988061B-A83B-356E-FFCB-E6569DFA57CF}"/>
                </a:ext>
              </a:extLst>
            </p:cNvPr>
            <p:cNvSpPr/>
            <p:nvPr/>
          </p:nvSpPr>
          <p:spPr>
            <a:xfrm>
              <a:off x="3271620" y="5119384"/>
              <a:ext cx="239074" cy="248235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47" name="Google Shape;346;p40">
              <a:extLst>
                <a:ext uri="{FF2B5EF4-FFF2-40B4-BE49-F238E27FC236}">
                  <a16:creationId xmlns:a16="http://schemas.microsoft.com/office/drawing/2014/main" id="{0B2694B6-861F-A131-EE84-771023944144}"/>
                </a:ext>
              </a:extLst>
            </p:cNvPr>
            <p:cNvSpPr/>
            <p:nvPr/>
          </p:nvSpPr>
          <p:spPr>
            <a:xfrm>
              <a:off x="3510794" y="5119384"/>
              <a:ext cx="239074" cy="248235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48" name="Google Shape;347;p40">
              <a:extLst>
                <a:ext uri="{FF2B5EF4-FFF2-40B4-BE49-F238E27FC236}">
                  <a16:creationId xmlns:a16="http://schemas.microsoft.com/office/drawing/2014/main" id="{639AA235-FE89-1B86-0A3A-B269DDF46678}"/>
                </a:ext>
              </a:extLst>
            </p:cNvPr>
            <p:cNvSpPr/>
            <p:nvPr/>
          </p:nvSpPr>
          <p:spPr>
            <a:xfrm>
              <a:off x="3749967" y="5119384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49" name="Google Shape;348;p40">
              <a:extLst>
                <a:ext uri="{FF2B5EF4-FFF2-40B4-BE49-F238E27FC236}">
                  <a16:creationId xmlns:a16="http://schemas.microsoft.com/office/drawing/2014/main" id="{2F3BE899-2BEF-52E4-5F3C-5FB90C695C4A}"/>
                </a:ext>
              </a:extLst>
            </p:cNvPr>
            <p:cNvSpPr/>
            <p:nvPr/>
          </p:nvSpPr>
          <p:spPr>
            <a:xfrm>
              <a:off x="3271620" y="53676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50" name="Google Shape;349;p40">
              <a:extLst>
                <a:ext uri="{FF2B5EF4-FFF2-40B4-BE49-F238E27FC236}">
                  <a16:creationId xmlns:a16="http://schemas.microsoft.com/office/drawing/2014/main" id="{27A35F30-ECE1-E729-B28D-CAD0122DAEEF}"/>
                </a:ext>
              </a:extLst>
            </p:cNvPr>
            <p:cNvSpPr/>
            <p:nvPr/>
          </p:nvSpPr>
          <p:spPr>
            <a:xfrm>
              <a:off x="3510794" y="53676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  <p:sp>
          <p:nvSpPr>
            <p:cNvPr id="151" name="Google Shape;350;p40">
              <a:extLst>
                <a:ext uri="{FF2B5EF4-FFF2-40B4-BE49-F238E27FC236}">
                  <a16:creationId xmlns:a16="http://schemas.microsoft.com/office/drawing/2014/main" id="{310BA003-4C20-26A2-FE1A-9233D6104FF7}"/>
                </a:ext>
              </a:extLst>
            </p:cNvPr>
            <p:cNvSpPr/>
            <p:nvPr/>
          </p:nvSpPr>
          <p:spPr>
            <a:xfrm>
              <a:off x="3749967" y="5367617"/>
              <a:ext cx="239074" cy="248235"/>
            </a:xfrm>
            <a:prstGeom prst="rect">
              <a:avLst/>
            </a:prstGeom>
            <a:solidFill>
              <a:srgbClr val="A1D3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748" tIns="68748" rIns="68748" bIns="68748" anchor="ctr" anchorCtr="0">
              <a:noAutofit/>
            </a:bodyPr>
            <a:lstStyle/>
            <a:p>
              <a:pPr defTabSz="687629"/>
              <a:endParaRPr sz="2406">
                <a:solidFill>
                  <a:srgbClr val="0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2A50B14-D35F-89EE-DCCE-44771F594E9F}"/>
                  </a:ext>
                </a:extLst>
              </p:cNvPr>
              <p:cNvSpPr txBox="1"/>
              <p:nvPr/>
            </p:nvSpPr>
            <p:spPr>
              <a:xfrm>
                <a:off x="6628889" y="2543931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2A50B14-D35F-89EE-DCCE-44771F594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889" y="2543931"/>
                <a:ext cx="309677" cy="2774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9FA2832-0CF3-186A-7F18-C355EFB23778}"/>
                  </a:ext>
                </a:extLst>
              </p:cNvPr>
              <p:cNvSpPr txBox="1"/>
              <p:nvPr/>
            </p:nvSpPr>
            <p:spPr>
              <a:xfrm>
                <a:off x="6628889" y="2745034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9FA2832-0CF3-186A-7F18-C355EFB2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889" y="2745034"/>
                <a:ext cx="309677" cy="2774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C577EDD-1A94-A103-6B34-4D5B409BF932}"/>
                  </a:ext>
                </a:extLst>
              </p:cNvPr>
              <p:cNvSpPr txBox="1"/>
              <p:nvPr/>
            </p:nvSpPr>
            <p:spPr>
              <a:xfrm>
                <a:off x="6628889" y="3023161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…</m:t>
                      </m:r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C577EDD-1A94-A103-6B34-4D5B409BF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889" y="3023161"/>
                <a:ext cx="309677" cy="2774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744412F-6D21-0C63-757F-964C494211E8}"/>
                  </a:ext>
                </a:extLst>
              </p:cNvPr>
              <p:cNvSpPr txBox="1"/>
              <p:nvPr/>
            </p:nvSpPr>
            <p:spPr>
              <a:xfrm>
                <a:off x="6628889" y="3309013"/>
                <a:ext cx="309677" cy="27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20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sz="210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744412F-6D21-0C63-757F-964C49421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889" y="3309013"/>
                <a:ext cx="309677" cy="2774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01514D7-6EEB-E04A-0EEF-188E38E96AEC}"/>
              </a:ext>
            </a:extLst>
          </p:cNvPr>
          <p:cNvCxnSpPr>
            <a:cxnSpLocks/>
          </p:cNvCxnSpPr>
          <p:nvPr/>
        </p:nvCxnSpPr>
        <p:spPr>
          <a:xfrm>
            <a:off x="2195736" y="2232314"/>
            <a:ext cx="5414701" cy="0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ECCEF38-F9FD-F59B-14DE-CC2E99FE155B}"/>
                  </a:ext>
                </a:extLst>
              </p:cNvPr>
              <p:cNvSpPr txBox="1"/>
              <p:nvPr/>
            </p:nvSpPr>
            <p:spPr>
              <a:xfrm>
                <a:off x="2739220" y="2274525"/>
                <a:ext cx="254044" cy="23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1504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ECCEF38-F9FD-F59B-14DE-CC2E99FE1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220" y="2274525"/>
                <a:ext cx="254044" cy="231474"/>
              </a:xfrm>
              <a:prstGeom prst="rect">
                <a:avLst/>
              </a:prstGeom>
              <a:blipFill>
                <a:blip r:embed="rId17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76B9E83-4BC4-BBCD-ED86-8915F6F8B307}"/>
                  </a:ext>
                </a:extLst>
              </p:cNvPr>
              <p:cNvSpPr txBox="1"/>
              <p:nvPr/>
            </p:nvSpPr>
            <p:spPr>
              <a:xfrm>
                <a:off x="4238014" y="2274525"/>
                <a:ext cx="249555" cy="23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1504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76B9E83-4BC4-BBCD-ED86-8915F6F8B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014" y="2274525"/>
                <a:ext cx="249555" cy="231474"/>
              </a:xfrm>
              <a:prstGeom prst="rect">
                <a:avLst/>
              </a:prstGeom>
              <a:blipFill>
                <a:blip r:embed="rId18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945C5F3-0A52-81AE-B804-AA7295BB738A}"/>
                  </a:ext>
                </a:extLst>
              </p:cNvPr>
              <p:cNvSpPr txBox="1"/>
              <p:nvPr/>
            </p:nvSpPr>
            <p:spPr>
              <a:xfrm>
                <a:off x="7104262" y="2274525"/>
                <a:ext cx="269946" cy="23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N" sz="1504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945C5F3-0A52-81AE-B804-AA7295BB7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262" y="2274525"/>
                <a:ext cx="269946" cy="231474"/>
              </a:xfrm>
              <a:prstGeom prst="rect">
                <a:avLst/>
              </a:prstGeom>
              <a:blipFill>
                <a:blip r:embed="rId19"/>
                <a:stretch>
                  <a:fillRect l="-13636" r="-4545" b="-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TextBox 159">
            <a:extLst>
              <a:ext uri="{FF2B5EF4-FFF2-40B4-BE49-F238E27FC236}">
                <a16:creationId xmlns:a16="http://schemas.microsoft.com/office/drawing/2014/main" id="{0BC23ABB-A08B-9621-E88E-09E77E84D126}"/>
              </a:ext>
            </a:extLst>
          </p:cNvPr>
          <p:cNvSpPr txBox="1"/>
          <p:nvPr/>
        </p:nvSpPr>
        <p:spPr>
          <a:xfrm>
            <a:off x="5317670" y="2184124"/>
            <a:ext cx="288541" cy="2777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7629"/>
            <a:r>
              <a:rPr lang="en-US" altLang="zh-CN" sz="1805" dirty="0">
                <a:solidFill>
                  <a:srgbClr val="000000"/>
                </a:solidFill>
              </a:rPr>
              <a:t>…</a:t>
            </a:r>
            <a:r>
              <a:rPr lang="zh-CN" altLang="en-US" sz="1805" dirty="0">
                <a:solidFill>
                  <a:srgbClr val="000000"/>
                </a:solidFill>
              </a:rPr>
              <a:t> </a:t>
            </a:r>
            <a:endParaRPr lang="en-CN" sz="1805" dirty="0">
              <a:solidFill>
                <a:srgbClr val="000000"/>
              </a:solidFill>
            </a:endParaRP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0BB54B9C-4943-9E21-D032-A3EED35E3147}"/>
              </a:ext>
            </a:extLst>
          </p:cNvPr>
          <p:cNvSpPr/>
          <p:nvPr/>
        </p:nvSpPr>
        <p:spPr>
          <a:xfrm>
            <a:off x="2195736" y="2579892"/>
            <a:ext cx="5414701" cy="27626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rgbClr val="F4680B"/>
            </a:solidFill>
            <a:prstDash val="solid"/>
          </a:ln>
          <a:effectLst/>
        </p:spPr>
        <p:txBody>
          <a:bodyPr rtlCol="0" anchor="ctr"/>
          <a:lstStyle/>
          <a:p>
            <a:pPr algn="ctr" defTabSz="6876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N" sz="2406" kern="0">
              <a:solidFill>
                <a:srgbClr val="FFFFFF"/>
              </a:solidFill>
              <a:ea typeface="宋体"/>
            </a:endParaRPr>
          </a:p>
        </p:txBody>
      </p:sp>
      <p:sp>
        <p:nvSpPr>
          <p:cNvPr id="162" name="Curved Down Arrow 161">
            <a:extLst>
              <a:ext uri="{FF2B5EF4-FFF2-40B4-BE49-F238E27FC236}">
                <a16:creationId xmlns:a16="http://schemas.microsoft.com/office/drawing/2014/main" id="{D24CADD8-F9A2-7A57-B36A-624FBA447178}"/>
              </a:ext>
            </a:extLst>
          </p:cNvPr>
          <p:cNvSpPr/>
          <p:nvPr/>
        </p:nvSpPr>
        <p:spPr>
          <a:xfrm rot="5857231">
            <a:off x="6994861" y="3306701"/>
            <a:ext cx="1611308" cy="554309"/>
          </a:xfrm>
          <a:prstGeom prst="curvedDownArrow">
            <a:avLst>
              <a:gd name="adj1" fmla="val 13644"/>
              <a:gd name="adj2" fmla="val 32966"/>
              <a:gd name="adj3" fmla="val 25000"/>
            </a:avLst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7629">
              <a:defRPr/>
            </a:pPr>
            <a:endParaRPr lang="en-CN" sz="2406" kern="0">
              <a:solidFill>
                <a:srgbClr val="000000"/>
              </a:solidFill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B48D54D4-77F4-5C70-ADCD-753AF806475C}"/>
                  </a:ext>
                </a:extLst>
              </p:cNvPr>
              <p:cNvSpPr txBox="1"/>
              <p:nvPr/>
            </p:nvSpPr>
            <p:spPr>
              <a:xfrm>
                <a:off x="4463678" y="4136748"/>
                <a:ext cx="1088407" cy="323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50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50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504" dirty="0">
                    <a:solidFill>
                      <a:srgbClr val="000000"/>
                    </a:solidFill>
                  </a:rPr>
                  <a:t>：</a:t>
                </a:r>
                <a:endParaRPr lang="en-CN" sz="1504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B48D54D4-77F4-5C70-ADCD-753AF8064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678" y="4136748"/>
                <a:ext cx="1088407" cy="323807"/>
              </a:xfrm>
              <a:prstGeom prst="rect">
                <a:avLst/>
              </a:prstGeom>
              <a:blipFill>
                <a:blip r:embed="rId20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F700849-87F3-1F87-3D9B-B337B2D01F8E}"/>
                  </a:ext>
                </a:extLst>
              </p:cNvPr>
              <p:cNvSpPr txBox="1"/>
              <p:nvPr/>
            </p:nvSpPr>
            <p:spPr>
              <a:xfrm>
                <a:off x="5012150" y="4171463"/>
                <a:ext cx="2360262" cy="23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1504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F700849-87F3-1F87-3D9B-B337B2D01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150" y="4171463"/>
                <a:ext cx="2360262" cy="231474"/>
              </a:xfrm>
              <a:prstGeom prst="rect">
                <a:avLst/>
              </a:prstGeom>
              <a:blipFill>
                <a:blip r:embed="rId21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EC62370-BD5B-B008-2CBC-96E54FC0339E}"/>
                  </a:ext>
                </a:extLst>
              </p:cNvPr>
              <p:cNvSpPr txBox="1"/>
              <p:nvPr/>
            </p:nvSpPr>
            <p:spPr>
              <a:xfrm>
                <a:off x="4463678" y="4468955"/>
                <a:ext cx="1088407" cy="323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50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50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504" dirty="0">
                    <a:solidFill>
                      <a:srgbClr val="000000"/>
                    </a:solidFill>
                  </a:rPr>
                  <a:t>：</a:t>
                </a:r>
                <a:endParaRPr lang="en-CN" sz="1504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EC62370-BD5B-B008-2CBC-96E54FC03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678" y="4468955"/>
                <a:ext cx="1088407" cy="323807"/>
              </a:xfrm>
              <a:prstGeom prst="rect">
                <a:avLst/>
              </a:prstGeom>
              <a:blipFill>
                <a:blip r:embed="rId22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FD40164-C836-03EE-84A8-12160EB0FAFB}"/>
                  </a:ext>
                </a:extLst>
              </p:cNvPr>
              <p:cNvSpPr txBox="1"/>
              <p:nvPr/>
            </p:nvSpPr>
            <p:spPr>
              <a:xfrm>
                <a:off x="5012150" y="4503670"/>
                <a:ext cx="2360262" cy="23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1504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FD40164-C836-03EE-84A8-12160EB0F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150" y="4503670"/>
                <a:ext cx="2360262" cy="231474"/>
              </a:xfrm>
              <a:prstGeom prst="rect">
                <a:avLst/>
              </a:prstGeom>
              <a:blipFill>
                <a:blip r:embed="rId23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D6AC2D4-F7EB-5950-165C-1202BE006CC4}"/>
                  </a:ext>
                </a:extLst>
              </p:cNvPr>
              <p:cNvSpPr txBox="1"/>
              <p:nvPr/>
            </p:nvSpPr>
            <p:spPr>
              <a:xfrm>
                <a:off x="4463678" y="5179723"/>
                <a:ext cx="1088407" cy="323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7629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50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50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1504" dirty="0">
                    <a:solidFill>
                      <a:srgbClr val="000000"/>
                    </a:solidFill>
                  </a:rPr>
                  <a:t>：</a:t>
                </a:r>
                <a:endParaRPr lang="en-CN" sz="1504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D6AC2D4-F7EB-5950-165C-1202BE006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678" y="5179723"/>
                <a:ext cx="1088407" cy="323807"/>
              </a:xfrm>
              <a:prstGeom prst="rect">
                <a:avLst/>
              </a:prstGeom>
              <a:blipFill>
                <a:blip r:embed="rId24"/>
                <a:stretch>
                  <a:fillRect t="-11538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3D6C105-7A0B-DD79-550E-E3A917BEAEDF}"/>
                  </a:ext>
                </a:extLst>
              </p:cNvPr>
              <p:cNvSpPr txBox="1"/>
              <p:nvPr/>
            </p:nvSpPr>
            <p:spPr>
              <a:xfrm>
                <a:off x="5012150" y="5214438"/>
                <a:ext cx="2360262" cy="23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76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504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504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504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1504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3D6C105-7A0B-DD79-550E-E3A917BEA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150" y="5214438"/>
                <a:ext cx="2360262" cy="231474"/>
              </a:xfrm>
              <a:prstGeom prst="rect">
                <a:avLst/>
              </a:prstGeom>
              <a:blipFill>
                <a:blip r:embed="rId2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左大括号 59">
            <a:extLst>
              <a:ext uri="{FF2B5EF4-FFF2-40B4-BE49-F238E27FC236}">
                <a16:creationId xmlns:a16="http://schemas.microsoft.com/office/drawing/2014/main" id="{52D49084-6202-F57E-5007-E1869A3EA72B}"/>
              </a:ext>
            </a:extLst>
          </p:cNvPr>
          <p:cNvSpPr/>
          <p:nvPr/>
        </p:nvSpPr>
        <p:spPr>
          <a:xfrm>
            <a:off x="4168436" y="4222147"/>
            <a:ext cx="179774" cy="1193408"/>
          </a:xfrm>
          <a:prstGeom prst="leftBrace">
            <a:avLst>
              <a:gd name="adj1" fmla="val 63936"/>
              <a:gd name="adj2" fmla="val 5000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7629">
              <a:defRPr/>
            </a:pPr>
            <a:endParaRPr kumimoji="1" lang="zh-CN" altLang="en-US" sz="1354" kern="0">
              <a:solidFill>
                <a:srgbClr val="F4680B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0F29DAB-CCBE-A33A-6962-1365BCF54BF6}"/>
              </a:ext>
            </a:extLst>
          </p:cNvPr>
          <p:cNvSpPr txBox="1"/>
          <p:nvPr/>
        </p:nvSpPr>
        <p:spPr>
          <a:xfrm rot="5400000">
            <a:off x="4563931" y="4871479"/>
            <a:ext cx="288541" cy="2777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7629"/>
            <a:r>
              <a:rPr lang="en-US" altLang="zh-CN" sz="1805" dirty="0">
                <a:solidFill>
                  <a:srgbClr val="000000"/>
                </a:solidFill>
              </a:rPr>
              <a:t>…</a:t>
            </a:r>
            <a:r>
              <a:rPr lang="zh-CN" altLang="en-US" sz="1805" dirty="0">
                <a:solidFill>
                  <a:srgbClr val="000000"/>
                </a:solidFill>
              </a:rPr>
              <a:t> </a:t>
            </a:r>
            <a:endParaRPr lang="en-CN" sz="1805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2B5DF03E-B9CE-F741-409F-C4FD7D5E1808}"/>
                  </a:ext>
                </a:extLst>
              </p:cNvPr>
              <p:cNvSpPr txBox="1"/>
              <p:nvPr/>
            </p:nvSpPr>
            <p:spPr>
              <a:xfrm>
                <a:off x="2224648" y="4490579"/>
                <a:ext cx="2060561" cy="724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7629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1354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  <m:r>
                      <a:rPr lang="zh-CN" altLang="en-US" sz="1354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kumimoji="1" lang="en-US" sz="1800" dirty="0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个序列</a:t>
                </a:r>
                <a:endParaRPr kumimoji="1" lang="en-US" altLang="zh-CN" sz="1800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algn="ctr" defTabSz="687629">
                  <a:lnSpc>
                    <a:spcPct val="120000"/>
                  </a:lnSpc>
                </a:pPr>
                <a:r>
                  <a:rPr kumimoji="1" lang="en-US" sz="1800" dirty="0" err="1">
                    <a:solidFill>
                      <a:srgbClr val="00B05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标准</a:t>
                </a:r>
                <a:r>
                  <a:rPr kumimoji="1" lang="en-US" sz="1800" dirty="0" err="1">
                    <a:solidFill>
                      <a:srgbClr val="00B050"/>
                    </a:solidFill>
                    <a:latin typeface="+mn-lt"/>
                    <a:ea typeface="+mn-ea"/>
                  </a:rPr>
                  <a:t>RNNs</a:t>
                </a:r>
                <a:r>
                  <a:rPr kumimoji="1" lang="en-US" sz="1800" dirty="0" err="1">
                    <a:solidFill>
                      <a:srgbClr val="00B05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的输入</a:t>
                </a:r>
                <a:endParaRPr kumimoji="1" lang="en-CN" sz="1800" dirty="0">
                  <a:solidFill>
                    <a:srgbClr val="00B05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2B5DF03E-B9CE-F741-409F-C4FD7D5E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48" y="4490579"/>
                <a:ext cx="2060561" cy="724109"/>
              </a:xfrm>
              <a:prstGeom prst="rect">
                <a:avLst/>
              </a:prstGeom>
              <a:blipFill>
                <a:blip r:embed="rId26"/>
                <a:stretch>
                  <a:fillRect t="-3448" b="-120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5B9289E8-C140-A24B-8F47-C2B0A2593D0C}"/>
              </a:ext>
            </a:extLst>
          </p:cNvPr>
          <p:cNvSpPr/>
          <p:nvPr/>
        </p:nvSpPr>
        <p:spPr>
          <a:xfrm>
            <a:off x="4443200" y="4159666"/>
            <a:ext cx="2929211" cy="27626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76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N" sz="2406" kern="0">
              <a:solidFill>
                <a:srgbClr val="FFFFFF"/>
              </a:solidFill>
              <a:ea typeface="宋体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50ABAE9-0D0D-D13F-C01E-AB81EFFADA94}"/>
              </a:ext>
            </a:extLst>
          </p:cNvPr>
          <p:cNvSpPr txBox="1"/>
          <p:nvPr/>
        </p:nvSpPr>
        <p:spPr>
          <a:xfrm>
            <a:off x="5317670" y="2894635"/>
            <a:ext cx="288541" cy="2777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7629"/>
            <a:r>
              <a:rPr lang="en-US" altLang="zh-CN" sz="1805" dirty="0">
                <a:solidFill>
                  <a:srgbClr val="000000"/>
                </a:solidFill>
              </a:rPr>
              <a:t>…</a:t>
            </a:r>
            <a:r>
              <a:rPr lang="zh-CN" altLang="en-US" sz="1805" dirty="0">
                <a:solidFill>
                  <a:srgbClr val="000000"/>
                </a:solidFill>
              </a:rPr>
              <a:t> </a:t>
            </a:r>
            <a:endParaRPr lang="en-CN" sz="1805" dirty="0">
              <a:solidFill>
                <a:srgbClr val="000000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4E0FF39-B591-9F72-E585-5AFA389CCA37}"/>
              </a:ext>
            </a:extLst>
          </p:cNvPr>
          <p:cNvSpPr txBox="1"/>
          <p:nvPr/>
        </p:nvSpPr>
        <p:spPr>
          <a:xfrm>
            <a:off x="640223" y="4395102"/>
            <a:ext cx="1661330" cy="93948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 defTabSz="687629">
              <a:lnSpc>
                <a:spcPct val="120000"/>
              </a:lnSpc>
            </a:pPr>
            <a:r>
              <a:rPr kumimoji="1" lang="en-US" sz="1600" dirty="0" err="1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不再涉及复杂的图计算</a:t>
            </a:r>
            <a:r>
              <a:rPr kumimoji="1" lang="zh-CN" altLang="en-US" sz="16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，可以使用</a:t>
            </a:r>
            <a:r>
              <a:rPr kumimoji="1" lang="zh-CN" altLang="en-US" sz="16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任意序列模型</a:t>
            </a:r>
            <a:endParaRPr kumimoji="1" lang="en-CN" sz="1600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D952BB10-1C52-C1E5-2C0C-24F9775264E3}"/>
              </a:ext>
            </a:extLst>
          </p:cNvPr>
          <p:cNvGrpSpPr/>
          <p:nvPr/>
        </p:nvGrpSpPr>
        <p:grpSpPr>
          <a:xfrm>
            <a:off x="4734698" y="3540333"/>
            <a:ext cx="1897136" cy="369332"/>
            <a:chOff x="4132041" y="3860142"/>
            <a:chExt cx="2522927" cy="491161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7284D70-8DC6-18AF-2886-61498AA07C4C}"/>
                </a:ext>
              </a:extLst>
            </p:cNvPr>
            <p:cNvSpPr/>
            <p:nvPr/>
          </p:nvSpPr>
          <p:spPr>
            <a:xfrm>
              <a:off x="4132041" y="3901023"/>
              <a:ext cx="2426562" cy="383031"/>
            </a:xfrm>
            <a:prstGeom prst="rect">
              <a:avLst/>
            </a:prstGeom>
            <a:solidFill>
              <a:srgbClr val="D8A0CA"/>
            </a:solidFill>
            <a:ln w="282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7629">
                <a:defRPr/>
              </a:pPr>
              <a:endParaRPr lang="en-CN" sz="1354" b="0" kern="0">
                <a:solidFill>
                  <a:prstClr val="white"/>
                </a:solidFill>
                <a:latin typeface="Franklin Gothic Book"/>
                <a:ea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AA42FD-E35F-D20F-EE0B-A35BBA5B47A8}"/>
                </a:ext>
              </a:extLst>
            </p:cNvPr>
            <p:cNvSpPr txBox="1"/>
            <p:nvPr/>
          </p:nvSpPr>
          <p:spPr>
            <a:xfrm>
              <a:off x="4155672" y="3860142"/>
              <a:ext cx="2499296" cy="49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7629">
                <a:defRPr/>
              </a:pPr>
              <a:r>
                <a:rPr lang="en-US" sz="1800" b="0" kern="0" dirty="0" err="1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增量式计算获得</a:t>
              </a:r>
              <a:endParaRPr lang="en-CN" sz="2000" kern="0" dirty="0">
                <a:solidFill>
                  <a:srgbClr val="000000"/>
                </a:solidFill>
                <a:latin typeface="+mn-lt"/>
                <a:ea typeface="SimHei" panose="02010609060101010101" pitchFamily="49" charset="-122"/>
              </a:endParaRPr>
            </a:p>
          </p:txBody>
        </p:sp>
      </p:grpSp>
      <p:sp>
        <p:nvSpPr>
          <p:cNvPr id="178" name="矩形 12">
            <a:extLst>
              <a:ext uri="{FF2B5EF4-FFF2-40B4-BE49-F238E27FC236}">
                <a16:creationId xmlns:a16="http://schemas.microsoft.com/office/drawing/2014/main" id="{C3F71E82-FAF9-E462-30D4-05B881198E38}"/>
              </a:ext>
            </a:extLst>
          </p:cNvPr>
          <p:cNvSpPr/>
          <p:nvPr/>
        </p:nvSpPr>
        <p:spPr>
          <a:xfrm>
            <a:off x="-429439" y="6550865"/>
            <a:ext cx="9626108" cy="307135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  <a:r>
              <a:rPr lang="zh-CN" altLang="en-US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Y., Wei, Z., Liu, J. Decoupled Graph Neural Networks for Large Dynamic Graphs.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[VLDB’23</a:t>
            </a:r>
            <a:r>
              <a:rPr lang="zh-CN" altLang="en-US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accepted] </a:t>
            </a:r>
            <a:r>
              <a:rPr lang="en-US" altLang="zh-CN" sz="1396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(Ours)</a:t>
            </a:r>
            <a:endParaRPr lang="en-US" altLang="zh-CN" sz="1596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2945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AFE6-9DB1-D8F2-CD88-D4F0F626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cs typeface="Times New Roman" panose="02020603050405020304" pitchFamily="18" charset="0"/>
              </a:rPr>
              <a:t>Decoupled GNN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0583-205D-4CF3-862B-9AFACA3B7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大规模动态图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现有动态图神经网络不能直接</a:t>
            </a:r>
            <a:r>
              <a:rPr lang="zh-CN" altLang="en-US" sz="2000" dirty="0"/>
              <a:t>进行</a:t>
            </a:r>
            <a:r>
              <a:rPr lang="zh-CN" altLang="en-US" sz="2000" dirty="0">
                <a:solidFill>
                  <a:srgbClr val="FF0000"/>
                </a:solidFill>
              </a:rPr>
              <a:t>训练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需借助分布式训练框架 </a:t>
            </a:r>
            <a:r>
              <a:rPr lang="en-US" altLang="zh-CN" sz="2000" dirty="0"/>
              <a:t>TGL</a:t>
            </a:r>
            <a:r>
              <a:rPr lang="en-US" altLang="zh-CN" sz="2000" dirty="0">
                <a:solidFill>
                  <a:srgbClr val="0070C0"/>
                </a:solidFill>
              </a:rPr>
              <a:t>[VLDB'23]</a:t>
            </a:r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我们可以直接进行大规模动态图的学习，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且</a:t>
            </a:r>
            <a:r>
              <a:rPr lang="zh-CN" altLang="en-US" sz="2000" dirty="0">
                <a:solidFill>
                  <a:srgbClr val="FF0000"/>
                </a:solidFill>
              </a:rPr>
              <a:t>节点分类准确率达到</a:t>
            </a:r>
            <a:r>
              <a:rPr lang="en-US" altLang="zh-CN" sz="2000" dirty="0">
                <a:solidFill>
                  <a:srgbClr val="FF0000"/>
                </a:solidFill>
              </a:rPr>
              <a:t>SOTA</a:t>
            </a:r>
          </a:p>
          <a:p>
            <a:pPr lvl="1"/>
            <a:endParaRPr lang="zh-CN" altLang="en-US" sz="2400" dirty="0"/>
          </a:p>
          <a:p>
            <a:endParaRPr lang="en-CN" sz="2800" dirty="0"/>
          </a:p>
        </p:txBody>
      </p:sp>
      <p:graphicFrame>
        <p:nvGraphicFramePr>
          <p:cNvPr id="4" name="表格 61">
            <a:extLst>
              <a:ext uri="{FF2B5EF4-FFF2-40B4-BE49-F238E27FC236}">
                <a16:creationId xmlns:a16="http://schemas.microsoft.com/office/drawing/2014/main" id="{47E8612F-76C8-6B56-F265-98809D805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55095"/>
              </p:ext>
            </p:extLst>
          </p:nvPr>
        </p:nvGraphicFramePr>
        <p:xfrm>
          <a:off x="1323179" y="1970664"/>
          <a:ext cx="6497642" cy="1123065"/>
        </p:xfrm>
        <a:graphic>
          <a:graphicData uri="http://schemas.openxmlformats.org/drawingml/2006/table">
            <a:tbl>
              <a:tblPr firstRow="1" bandRow="1"/>
              <a:tblGrid>
                <a:gridCol w="895445">
                  <a:extLst>
                    <a:ext uri="{9D8B030D-6E8A-4147-A177-3AD203B41FA5}">
                      <a16:colId xmlns:a16="http://schemas.microsoft.com/office/drawing/2014/main" val="3670048473"/>
                    </a:ext>
                  </a:extLst>
                </a:gridCol>
                <a:gridCol w="1109346">
                  <a:extLst>
                    <a:ext uri="{9D8B030D-6E8A-4147-A177-3AD203B41FA5}">
                      <a16:colId xmlns:a16="http://schemas.microsoft.com/office/drawing/2014/main" val="3342138912"/>
                    </a:ext>
                  </a:extLst>
                </a:gridCol>
                <a:gridCol w="1275748">
                  <a:extLst>
                    <a:ext uri="{9D8B030D-6E8A-4147-A177-3AD203B41FA5}">
                      <a16:colId xmlns:a16="http://schemas.microsoft.com/office/drawing/2014/main" val="75500907"/>
                    </a:ext>
                  </a:extLst>
                </a:gridCol>
                <a:gridCol w="887477">
                  <a:extLst>
                    <a:ext uri="{9D8B030D-6E8A-4147-A177-3AD203B41FA5}">
                      <a16:colId xmlns:a16="http://schemas.microsoft.com/office/drawing/2014/main" val="1035284909"/>
                    </a:ext>
                  </a:extLst>
                </a:gridCol>
                <a:gridCol w="776542">
                  <a:extLst>
                    <a:ext uri="{9D8B030D-6E8A-4147-A177-3AD203B41FA5}">
                      <a16:colId xmlns:a16="http://schemas.microsoft.com/office/drawing/2014/main" val="53453380"/>
                    </a:ext>
                  </a:extLst>
                </a:gridCol>
                <a:gridCol w="721075">
                  <a:extLst>
                    <a:ext uri="{9D8B030D-6E8A-4147-A177-3AD203B41FA5}">
                      <a16:colId xmlns:a16="http://schemas.microsoft.com/office/drawing/2014/main" val="2916853388"/>
                    </a:ext>
                  </a:extLst>
                </a:gridCol>
                <a:gridCol w="832009">
                  <a:extLst>
                    <a:ext uri="{9D8B030D-6E8A-4147-A177-3AD203B41FA5}">
                      <a16:colId xmlns:a16="http://schemas.microsoft.com/office/drawing/2014/main" val="661029144"/>
                    </a:ext>
                  </a:extLst>
                </a:gridCol>
              </a:tblGrid>
              <a:tr h="527153"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r>
                        <a:rPr 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Datasets</a:t>
                      </a: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l"/>
                      <a:r>
                        <a:rPr 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# nodes</a:t>
                      </a: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l"/>
                      <a:r>
                        <a:rPr 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# edges</a:t>
                      </a: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l"/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zh-CN" alt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node</a:t>
                      </a:r>
                      <a:r>
                        <a:rPr lang="zh-CN" alt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5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l"/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zh-CN" alt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edge</a:t>
                      </a:r>
                      <a:r>
                        <a:rPr lang="zh-CN" alt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features</a:t>
                      </a: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CN" sz="15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zh-CN" altLang="en-US" sz="15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class</a:t>
                      </a:r>
                      <a:endParaRPr lang="en-US" sz="1500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5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max(t)</a:t>
                      </a:r>
                      <a:endParaRPr lang="en-US" sz="1500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71712"/>
                  </a:ext>
                </a:extLst>
              </a:tr>
              <a:tr h="297956"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r>
                        <a:rPr 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GDELT</a:t>
                      </a: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r"/>
                      <a:r>
                        <a:rPr 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16,682</a:t>
                      </a: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191,290,882</a:t>
                      </a: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r"/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413</a:t>
                      </a:r>
                      <a:endParaRPr lang="en-US" sz="15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r"/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186</a:t>
                      </a:r>
                      <a:endParaRPr lang="en-US" sz="15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r"/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81</a:t>
                      </a:r>
                      <a:endParaRPr lang="en-US" sz="15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170,522</a:t>
                      </a: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024045"/>
                  </a:ext>
                </a:extLst>
              </a:tr>
              <a:tr h="297956"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MAG</a:t>
                      </a: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121,751,665</a:t>
                      </a:r>
                      <a:endParaRPr lang="en-US" sz="15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1,297,748,926</a:t>
                      </a: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r"/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768</a:t>
                      </a:r>
                      <a:endParaRPr lang="en-US" sz="15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r"/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US" sz="15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r"/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152</a:t>
                      </a:r>
                      <a:endParaRPr lang="en-US" sz="15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1pPr>
                      <a:lvl2pPr marL="60799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2pPr>
                      <a:lvl3pPr marL="1215992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3pPr>
                      <a:lvl4pPr marL="1823988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4pPr>
                      <a:lvl5pPr marL="2431983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5pPr>
                      <a:lvl6pPr marL="3039979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6pPr>
                      <a:lvl7pPr marL="3647976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7pPr>
                      <a:lvl8pPr marL="4255971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8pPr>
                      <a:lvl9pPr marL="4863967" algn="l" defTabSz="1215992" rtl="0" eaLnBrk="1" latinLnBrk="0" hangingPunct="1">
                        <a:defRPr sz="2394" kern="1200">
                          <a:solidFill>
                            <a:schemeClr val="tx1"/>
                          </a:solidFill>
                          <a:latin typeface="Franklin Gothic Book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120</a:t>
                      </a:r>
                      <a:endParaRPr lang="en-US" sz="15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759" marR="68759" marT="34380" marB="3438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82327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79AE004A-BC95-E076-9F13-0ACC08297175}"/>
              </a:ext>
            </a:extLst>
          </p:cNvPr>
          <p:cNvGrpSpPr/>
          <p:nvPr/>
        </p:nvGrpSpPr>
        <p:grpSpPr>
          <a:xfrm>
            <a:off x="5292080" y="3395846"/>
            <a:ext cx="3730504" cy="2336354"/>
            <a:chOff x="4549563" y="3844658"/>
            <a:chExt cx="4594437" cy="26004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20D96A-48C2-0008-E82E-E80C2934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9563" y="3844658"/>
              <a:ext cx="4594437" cy="4069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631F1F-A02E-7E02-2F26-A507E2605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468" y="4320426"/>
              <a:ext cx="2794372" cy="2124715"/>
            </a:xfrm>
            <a:prstGeom prst="rect">
              <a:avLst/>
            </a:prstGeom>
          </p:spPr>
        </p:pic>
      </p:grpSp>
      <p:sp>
        <p:nvSpPr>
          <p:cNvPr id="9" name="矩形 12">
            <a:extLst>
              <a:ext uri="{FF2B5EF4-FFF2-40B4-BE49-F238E27FC236}">
                <a16:creationId xmlns:a16="http://schemas.microsoft.com/office/drawing/2014/main" id="{22C3B4D7-A20E-238C-52FB-3606D19CEFC6}"/>
              </a:ext>
            </a:extLst>
          </p:cNvPr>
          <p:cNvSpPr/>
          <p:nvPr/>
        </p:nvSpPr>
        <p:spPr>
          <a:xfrm>
            <a:off x="-429439" y="6550865"/>
            <a:ext cx="9626108" cy="307135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  <a:r>
              <a:rPr lang="zh-CN" altLang="en-US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Y., Wei, Z., Liu, J. Decoupled Graph Neural Networks for Large Dynamic Graphs.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[VLDB’23</a:t>
            </a:r>
            <a:r>
              <a:rPr lang="zh-CN" altLang="en-US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accepted] </a:t>
            </a:r>
            <a:r>
              <a:rPr lang="en-US" altLang="zh-CN" sz="1396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(Ours)</a:t>
            </a:r>
            <a:endParaRPr lang="en-US" altLang="zh-CN" sz="1596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775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1F5B-C73F-A5C8-D898-40AFB429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sz="3600" dirty="0"/>
              <a:t>几何图神经网络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D6862-ABE3-37E8-FC8C-A862CA0D8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1648" cy="5328592"/>
          </a:xfrm>
        </p:spPr>
        <p:txBody>
          <a:bodyPr/>
          <a:lstStyle/>
          <a:p>
            <a:r>
              <a:rPr lang="zh-CN" altLang="en-US" sz="2800" dirty="0"/>
              <a:t>许多科学问题，特别是物理和化学问题，需要以</a:t>
            </a:r>
            <a:r>
              <a:rPr lang="zh-CN" altLang="en-US" sz="2800" b="1" dirty="0">
                <a:solidFill>
                  <a:srgbClr val="FF0000"/>
                </a:solidFill>
              </a:rPr>
              <a:t>几何图</a:t>
            </a:r>
            <a:r>
              <a:rPr lang="zh-CN" altLang="en-US" sz="2800" dirty="0"/>
              <a:t>（</a:t>
            </a:r>
            <a:r>
              <a:rPr lang="en-US" altLang="zh-CN" sz="2800" dirty="0"/>
              <a:t>geometric</a:t>
            </a:r>
            <a:r>
              <a:rPr lang="zh-CN" altLang="en-US" sz="2800" dirty="0"/>
              <a:t>）的形式处理。结合</a:t>
            </a:r>
            <a:r>
              <a:rPr lang="en-US" altLang="zh-CN" sz="2800" dirty="0"/>
              <a:t>GNN</a:t>
            </a:r>
            <a:r>
              <a:rPr lang="zh-CN" altLang="en-US" sz="2800" dirty="0"/>
              <a:t>，可以用于药物研发、分子生成、物理建模</a:t>
            </a:r>
            <a:r>
              <a:rPr lang="en-US" altLang="zh-CN" sz="2800" dirty="0"/>
              <a:t>……</a:t>
            </a:r>
            <a:endParaRPr lang="en-CN" sz="2800" dirty="0"/>
          </a:p>
        </p:txBody>
      </p:sp>
      <p:pic>
        <p:nvPicPr>
          <p:cNvPr id="4" name="Picture 3" descr="Molecule Graphs: New in Wolfram Language 12">
            <a:extLst>
              <a:ext uri="{FF2B5EF4-FFF2-40B4-BE49-F238E27FC236}">
                <a16:creationId xmlns:a16="http://schemas.microsoft.com/office/drawing/2014/main" id="{F3FF23D3-92A5-B6DE-13F0-66171FB1F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4" y="3273130"/>
            <a:ext cx="2165880" cy="21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900C3A-A168-3818-3658-AB089DBC8CFD}"/>
              </a:ext>
            </a:extLst>
          </p:cNvPr>
          <p:cNvSpPr txBox="1"/>
          <p:nvPr/>
        </p:nvSpPr>
        <p:spPr>
          <a:xfrm>
            <a:off x="465152" y="5341632"/>
            <a:ext cx="2558512" cy="55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504" b="0" dirty="0">
                <a:latin typeface="SimHei" panose="02010609060101010101" pitchFamily="49" charset="-122"/>
                <a:ea typeface="SimHei" panose="02010609060101010101" pitchFamily="49" charset="-122"/>
              </a:rPr>
              <a:t>节点表示构成分子的</a:t>
            </a:r>
            <a:r>
              <a:rPr kumimoji="1" lang="zh-CN" altLang="en-US" sz="1504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原子</a:t>
            </a:r>
            <a:endParaRPr kumimoji="1" lang="en-US" altLang="zh-CN" sz="1504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1504" b="0" dirty="0">
                <a:latin typeface="SimHei" panose="02010609060101010101" pitchFamily="49" charset="-122"/>
                <a:ea typeface="SimHei" panose="02010609060101010101" pitchFamily="49" charset="-122"/>
              </a:rPr>
              <a:t>边表示连接原子间的</a:t>
            </a:r>
            <a:r>
              <a:rPr kumimoji="1" lang="zh-CN" altLang="en-US" sz="1504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化学键</a:t>
            </a:r>
            <a:endParaRPr kumimoji="1" lang="en-US" altLang="zh-CN" sz="1504" b="0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内容占位符 4" descr="图表, 图示&#10;&#10;描述已自动生成">
            <a:extLst>
              <a:ext uri="{FF2B5EF4-FFF2-40B4-BE49-F238E27FC236}">
                <a16:creationId xmlns:a16="http://schemas.microsoft.com/office/drawing/2014/main" id="{0D4BDA02-CD64-C18E-6D4A-B042929FD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/>
          <a:stretch/>
        </p:blipFill>
        <p:spPr bwMode="auto">
          <a:xfrm>
            <a:off x="2967849" y="3451708"/>
            <a:ext cx="3298683" cy="198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36EBD-CC2A-304B-030A-46B73D84B5FB}"/>
              </a:ext>
            </a:extLst>
          </p:cNvPr>
          <p:cNvSpPr txBox="1"/>
          <p:nvPr/>
        </p:nvSpPr>
        <p:spPr>
          <a:xfrm>
            <a:off x="3626137" y="5449025"/>
            <a:ext cx="2558512" cy="32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504" b="0" dirty="0">
                <a:latin typeface="SimHei" panose="02010609060101010101" pitchFamily="49" charset="-122"/>
                <a:ea typeface="SimHei" panose="02010609060101010101" pitchFamily="49" charset="-122"/>
              </a:rPr>
              <a:t>使用</a:t>
            </a:r>
            <a:r>
              <a:rPr kumimoji="1" lang="en-US" altLang="zh-CN" sz="1504" b="0" dirty="0">
                <a:latin typeface="+mn-lt"/>
                <a:ea typeface="SimHei" panose="02010609060101010101" pitchFamily="49" charset="-122"/>
              </a:rPr>
              <a:t>GNN</a:t>
            </a:r>
            <a:r>
              <a:rPr kumimoji="1" lang="zh-CN" altLang="en-US" sz="1504" b="0" dirty="0">
                <a:latin typeface="SimHei" panose="02010609060101010101" pitchFamily="49" charset="-122"/>
                <a:ea typeface="SimHei" panose="02010609060101010101" pitchFamily="49" charset="-122"/>
              </a:rPr>
              <a:t>进行分子性质预测</a:t>
            </a:r>
            <a:endParaRPr lang="en-CN" sz="1354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0CC64-FD6B-47BF-8C44-925DE9685F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94" y="3601399"/>
            <a:ext cx="1499177" cy="1687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B82BA-51C9-C70E-2235-96B4A4C08E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71" y="3573016"/>
            <a:ext cx="1149193" cy="1744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A46BE3-FFF3-C742-07F8-EF05D50CF490}"/>
              </a:ext>
            </a:extLst>
          </p:cNvPr>
          <p:cNvSpPr txBox="1"/>
          <p:nvPr/>
        </p:nvSpPr>
        <p:spPr>
          <a:xfrm>
            <a:off x="6531115" y="5415859"/>
            <a:ext cx="2558512" cy="32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504" b="0" dirty="0">
                <a:latin typeface="SimHei" panose="02010609060101010101" pitchFamily="49" charset="-122"/>
                <a:ea typeface="SimHei" panose="02010609060101010101" pitchFamily="49" charset="-122"/>
              </a:rPr>
              <a:t>使用</a:t>
            </a:r>
            <a:r>
              <a:rPr kumimoji="1" lang="en-US" altLang="zh-CN" sz="1504" b="0" dirty="0">
                <a:latin typeface="+mn-lt"/>
                <a:ea typeface="SimHei" panose="02010609060101010101" pitchFamily="49" charset="-122"/>
              </a:rPr>
              <a:t>GNN</a:t>
            </a:r>
            <a:r>
              <a:rPr kumimoji="1" lang="zh-CN" altLang="en-US" sz="1504" b="0" dirty="0">
                <a:latin typeface="SimHei" panose="02010609060101010101" pitchFamily="49" charset="-122"/>
                <a:ea typeface="SimHei" panose="02010609060101010101" pitchFamily="49" charset="-122"/>
              </a:rPr>
              <a:t>进行</a:t>
            </a:r>
            <a:r>
              <a:rPr lang="zh-CN" altLang="en-US" sz="1504" b="0" dirty="0">
                <a:latin typeface="SimHei" panose="02010609060101010101" pitchFamily="49" charset="-122"/>
                <a:ea typeface="SimHei" panose="02010609060101010101" pitchFamily="49" charset="-122"/>
              </a:rPr>
              <a:t>动力学建模</a:t>
            </a:r>
            <a:endParaRPr lang="en-CN" sz="1354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394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4">
            <a:extLst>
              <a:ext uri="{FF2B5EF4-FFF2-40B4-BE49-F238E27FC236}">
                <a16:creationId xmlns:a16="http://schemas.microsoft.com/office/drawing/2014/main" id="{C56A12FF-37C8-91D2-F3A1-33D3CBE6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49"/>
          <a:stretch>
            <a:fillRect/>
          </a:stretch>
        </p:blipFill>
        <p:spPr>
          <a:xfrm>
            <a:off x="5668407" y="4756498"/>
            <a:ext cx="1851828" cy="1382998"/>
          </a:xfrm>
          <a:prstGeom prst="rect">
            <a:avLst/>
          </a:prstGeom>
        </p:spPr>
      </p:pic>
      <p:pic>
        <p:nvPicPr>
          <p:cNvPr id="15" name="图片 3">
            <a:extLst>
              <a:ext uri="{FF2B5EF4-FFF2-40B4-BE49-F238E27FC236}">
                <a16:creationId xmlns:a16="http://schemas.microsoft.com/office/drawing/2014/main" id="{2225ED13-8BB8-D1F1-FC46-129B6A479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020" y="4788175"/>
            <a:ext cx="1834163" cy="1382998"/>
          </a:xfrm>
          <a:prstGeom prst="rect">
            <a:avLst/>
          </a:prstGeom>
        </p:spPr>
      </p:pic>
      <p:pic>
        <p:nvPicPr>
          <p:cNvPr id="17" name="图片 5">
            <a:extLst>
              <a:ext uri="{FF2B5EF4-FFF2-40B4-BE49-F238E27FC236}">
                <a16:creationId xmlns:a16="http://schemas.microsoft.com/office/drawing/2014/main" id="{6B3C037A-9794-52BC-B97E-698994D3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45" y="4690987"/>
            <a:ext cx="2132010" cy="1630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A5548A-327B-3E87-5D86-CC663599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Uni-Mol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508D-7A2D-0D65-BF35-2E5E76347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在分子表示中，如何有效地学习分子的</a:t>
            </a:r>
            <a:r>
              <a:rPr kumimoji="1" lang="en-US" altLang="zh-CN" sz="2800" dirty="0">
                <a:solidFill>
                  <a:srgbClr val="FF0000"/>
                </a:solidFill>
              </a:rPr>
              <a:t>3D</a:t>
            </a:r>
            <a:r>
              <a:rPr kumimoji="1" lang="zh-CN" altLang="en-US" sz="2800" dirty="0">
                <a:solidFill>
                  <a:srgbClr val="FF0000"/>
                </a:solidFill>
              </a:rPr>
              <a:t>结构</a:t>
            </a:r>
            <a:r>
              <a:rPr kumimoji="1" lang="zh-CN" altLang="en-US" sz="2800" dirty="0"/>
              <a:t>？</a:t>
            </a:r>
            <a:endParaRPr kumimoji="1" lang="en-US" altLang="zh-CN" sz="2800" dirty="0"/>
          </a:p>
          <a:p>
            <a:pPr lvl="1"/>
            <a:r>
              <a:rPr kumimoji="1" lang="zh-CN" altLang="en-US" sz="2000" dirty="0"/>
              <a:t>直接用</a:t>
            </a:r>
            <a:r>
              <a:rPr kumimoji="1" lang="en" altLang="zh-CN" sz="2000" dirty="0">
                <a:solidFill>
                  <a:srgbClr val="FF0000"/>
                </a:solidFill>
              </a:rPr>
              <a:t>Transformer</a:t>
            </a:r>
            <a:r>
              <a:rPr kumimoji="1" lang="zh-CN" altLang="en-US" sz="2000" dirty="0"/>
              <a:t>学习</a:t>
            </a:r>
            <a:r>
              <a:rPr kumimoji="1" lang="en-US" altLang="zh-CN" sz="2000" dirty="0"/>
              <a:t>3D</a:t>
            </a:r>
            <a:r>
              <a:rPr kumimoji="1" lang="zh-CN" altLang="en-US" sz="2000" dirty="0"/>
              <a:t>结构</a:t>
            </a:r>
            <a:endParaRPr kumimoji="1" lang="en-US" altLang="zh-CN" sz="2000" dirty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pPr lvl="1"/>
            <a:r>
              <a:rPr kumimoji="1" lang="zh-CN" altLang="en-US" sz="2000" dirty="0"/>
              <a:t>分子体系的表征方法：原子类型 </a:t>
            </a:r>
            <a:r>
              <a:rPr kumimoji="1" lang="en-US" altLang="zh-CN" sz="2000" dirty="0"/>
              <a:t>+ </a:t>
            </a:r>
            <a:r>
              <a:rPr kumimoji="1" lang="zh-CN" altLang="en-US" sz="2000" dirty="0"/>
              <a:t>原子坐标</a:t>
            </a:r>
            <a:endParaRPr kumimoji="1" lang="en-US" altLang="zh-CN" sz="2000" dirty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endParaRPr lang="en-CN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3423E2A0-51EF-2904-1CD5-696172BF210B}"/>
              </a:ext>
            </a:extLst>
          </p:cNvPr>
          <p:cNvSpPr/>
          <p:nvPr/>
        </p:nvSpPr>
        <p:spPr>
          <a:xfrm>
            <a:off x="3860548" y="3334349"/>
            <a:ext cx="1807859" cy="95628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Pretrained Model</a:t>
            </a:r>
          </a:p>
        </p:txBody>
      </p:sp>
      <p:sp>
        <p:nvSpPr>
          <p:cNvPr id="5" name="流程图: 磁盘 4">
            <a:extLst>
              <a:ext uri="{FF2B5EF4-FFF2-40B4-BE49-F238E27FC236}">
                <a16:creationId xmlns:a16="http://schemas.microsoft.com/office/drawing/2014/main" id="{9E556367-FC70-E970-ECBC-8299D1A90C5D}"/>
              </a:ext>
            </a:extLst>
          </p:cNvPr>
          <p:cNvSpPr/>
          <p:nvPr/>
        </p:nvSpPr>
        <p:spPr>
          <a:xfrm>
            <a:off x="682402" y="3068959"/>
            <a:ext cx="1636517" cy="1221669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Large </a:t>
            </a:r>
          </a:p>
          <a:p>
            <a:pPr algn="ctr"/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Unlabeled Data</a:t>
            </a:r>
            <a:endParaRPr lang="zh-CN" altLang="en-US" sz="1600" b="0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流程图: 磁盘 5">
            <a:extLst>
              <a:ext uri="{FF2B5EF4-FFF2-40B4-BE49-F238E27FC236}">
                <a16:creationId xmlns:a16="http://schemas.microsoft.com/office/drawing/2014/main" id="{5385ECD8-BF34-2707-C529-23D5FEAA032B}"/>
              </a:ext>
            </a:extLst>
          </p:cNvPr>
          <p:cNvSpPr/>
          <p:nvPr/>
        </p:nvSpPr>
        <p:spPr>
          <a:xfrm>
            <a:off x="5508104" y="1916832"/>
            <a:ext cx="1618283" cy="121806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Limited </a:t>
            </a:r>
          </a:p>
          <a:p>
            <a:pPr algn="ctr"/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labeled Data</a:t>
            </a:r>
            <a:endParaRPr lang="zh-CN" altLang="en-US" sz="1600" b="0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47424D50-27E0-0268-2AFF-A9897602C9D8}"/>
              </a:ext>
            </a:extLst>
          </p:cNvPr>
          <p:cNvSpPr/>
          <p:nvPr/>
        </p:nvSpPr>
        <p:spPr>
          <a:xfrm>
            <a:off x="7126387" y="3274452"/>
            <a:ext cx="1807859" cy="95628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Finetuned </a:t>
            </a:r>
            <a:b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1C6562D-3321-FFBE-7A17-8A6187B348B9}"/>
              </a:ext>
            </a:extLst>
          </p:cNvPr>
          <p:cNvSpPr/>
          <p:nvPr/>
        </p:nvSpPr>
        <p:spPr>
          <a:xfrm>
            <a:off x="2397833" y="3660988"/>
            <a:ext cx="1348444" cy="23030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4C2F985-730E-E178-769B-0F7DE075B128}"/>
              </a:ext>
            </a:extLst>
          </p:cNvPr>
          <p:cNvSpPr/>
          <p:nvPr/>
        </p:nvSpPr>
        <p:spPr>
          <a:xfrm>
            <a:off x="5777202" y="3660988"/>
            <a:ext cx="1241461" cy="23030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5DD10C4B-3095-19E0-AB3C-45C5FDC4B0E3}"/>
              </a:ext>
            </a:extLst>
          </p:cNvPr>
          <p:cNvSpPr/>
          <p:nvPr/>
        </p:nvSpPr>
        <p:spPr>
          <a:xfrm>
            <a:off x="6285848" y="3240250"/>
            <a:ext cx="190028" cy="44004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8211EE-C954-22ED-CC77-EBD4782574A6}"/>
              </a:ext>
            </a:extLst>
          </p:cNvPr>
          <p:cNvSpPr txBox="1"/>
          <p:nvPr/>
        </p:nvSpPr>
        <p:spPr>
          <a:xfrm>
            <a:off x="2492132" y="3891292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</a:rPr>
              <a:t>自监督任务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760EA9-BB92-63A3-A247-FACCCEFE7762}"/>
              </a:ext>
            </a:extLst>
          </p:cNvPr>
          <p:cNvSpPr txBox="1"/>
          <p:nvPr/>
        </p:nvSpPr>
        <p:spPr>
          <a:xfrm>
            <a:off x="5895230" y="3891292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</a:rPr>
              <a:t>监督学习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C1C73F-7FF3-11C8-F1B0-AF8FE77D0325}"/>
              </a:ext>
            </a:extLst>
          </p:cNvPr>
          <p:cNvSpPr txBox="1"/>
          <p:nvPr/>
        </p:nvSpPr>
        <p:spPr>
          <a:xfrm>
            <a:off x="4114283" y="2870913"/>
            <a:ext cx="141577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</a:rPr>
              <a:t>获得通用能力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B3F798-A412-836B-7D92-9F8696518A1C}"/>
              </a:ext>
            </a:extLst>
          </p:cNvPr>
          <p:cNvSpPr txBox="1"/>
          <p:nvPr/>
        </p:nvSpPr>
        <p:spPr>
          <a:xfrm>
            <a:off x="7245486" y="2811016"/>
            <a:ext cx="141577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</a:rPr>
              <a:t>获得预测能力</a:t>
            </a: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5790B9B9-7162-1B7C-4CE4-FD1C22242176}"/>
              </a:ext>
            </a:extLst>
          </p:cNvPr>
          <p:cNvSpPr/>
          <p:nvPr/>
        </p:nvSpPr>
        <p:spPr>
          <a:xfrm>
            <a:off x="1329115" y="6106048"/>
            <a:ext cx="1694696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800" b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小分子</a:t>
            </a:r>
            <a:endParaRPr lang="zh-CN" altLang="en-US" sz="1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7">
            <a:extLst>
              <a:ext uri="{FF2B5EF4-FFF2-40B4-BE49-F238E27FC236}">
                <a16:creationId xmlns:a16="http://schemas.microsoft.com/office/drawing/2014/main" id="{F9F78E24-AD32-50C8-3134-41DDD398FE87}"/>
              </a:ext>
            </a:extLst>
          </p:cNvPr>
          <p:cNvSpPr txBox="1"/>
          <p:nvPr/>
        </p:nvSpPr>
        <p:spPr>
          <a:xfrm>
            <a:off x="3280264" y="6110390"/>
            <a:ext cx="3052514" cy="442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b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蛋白（结合口袋）</a:t>
            </a:r>
            <a:endParaRPr lang="zh-CN" altLang="en-US" sz="1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C88C760C-E85C-EFEC-84C7-5248796AF06F}"/>
              </a:ext>
            </a:extLst>
          </p:cNvPr>
          <p:cNvSpPr txBox="1"/>
          <p:nvPr/>
        </p:nvSpPr>
        <p:spPr>
          <a:xfrm>
            <a:off x="5508104" y="6103184"/>
            <a:ext cx="2491457" cy="442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b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蛋白</a:t>
            </a:r>
            <a:r>
              <a:rPr lang="en-US" altLang="zh-CN" sz="1800" b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1800" b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配体复合物</a:t>
            </a: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2C696B40-3F76-AA0E-0EE1-119EA37C3869}"/>
              </a:ext>
            </a:extLst>
          </p:cNvPr>
          <p:cNvSpPr/>
          <p:nvPr/>
        </p:nvSpPr>
        <p:spPr>
          <a:xfrm>
            <a:off x="-429439" y="6550865"/>
            <a:ext cx="9626108" cy="307135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Zhou, et al. Uni-Mol: A Universal 3D Molecular Representation Learning Framework.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[</a:t>
            </a:r>
            <a:r>
              <a:rPr lang="en-US" altLang="zh-CN" sz="1396" b="0" dirty="0">
                <a:solidFill>
                  <a:srgbClr val="0070C0"/>
                </a:solidFill>
                <a:cs typeface="Times New Roman" panose="02020603050405020304" pitchFamily="18" charset="0"/>
              </a:rPr>
              <a:t>ICLR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’23] </a:t>
            </a:r>
            <a:r>
              <a:rPr lang="en-US" altLang="zh-CN" sz="1396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(Ours)</a:t>
            </a:r>
            <a:endParaRPr lang="en-US" altLang="zh-CN" sz="1596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450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A5FA-DD7F-9D59-3F02-C9F63647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Uni-Mol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356CAE-B67D-86E4-D3D4-76450622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24744"/>
            <a:ext cx="6652992" cy="30003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26A97D-EB83-65E5-F856-961446179853}"/>
              </a:ext>
            </a:extLst>
          </p:cNvPr>
          <p:cNvSpPr/>
          <p:nvPr/>
        </p:nvSpPr>
        <p:spPr>
          <a:xfrm>
            <a:off x="577224" y="4005064"/>
            <a:ext cx="4139952" cy="297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2" charset="-122"/>
                <a:cs typeface="+mn-cs"/>
              </a:rPr>
              <a:t>通用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2" charset="-122"/>
                <a:cs typeface="+mn-cs"/>
              </a:rPr>
              <a:t>3D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2" charset="-122"/>
                <a:cs typeface="+mn-cs"/>
              </a:rPr>
              <a:t>分子表示学习框架：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itchFamily="2" charset="-122"/>
              <a:cs typeface="+mn-cs"/>
            </a:endParaRPr>
          </a:p>
          <a:p>
            <a:pPr marL="742950" lvl="1" indent="-285750">
              <a:spcBef>
                <a:spcPct val="20000"/>
              </a:spcBef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/>
            </a:pPr>
            <a:r>
              <a:rPr kumimoji="1" lang="zh-CN" altLang="en-US" sz="160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表征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：原子类型 </a:t>
            </a:r>
            <a:r>
              <a:rPr kumimoji="1" lang="en-US" altLang="zh-CN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+ 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原子坐标</a:t>
            </a:r>
          </a:p>
          <a:p>
            <a:pPr marL="742950" lvl="1" indent="-285750">
              <a:spcBef>
                <a:spcPct val="20000"/>
              </a:spcBef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/>
            </a:pPr>
            <a:r>
              <a:rPr kumimoji="1" lang="zh-CN" altLang="en-US" sz="160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模型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：</a:t>
            </a:r>
            <a:r>
              <a:rPr kumimoji="1" lang="en-US" altLang="zh-CN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Transformer + 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旋转平移不变性 </a:t>
            </a:r>
            <a:r>
              <a:rPr kumimoji="1" lang="en-US" altLang="zh-CN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+ SE(3)-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等变</a:t>
            </a:r>
          </a:p>
          <a:p>
            <a:pPr marL="742950" lvl="1" indent="-285750">
              <a:spcBef>
                <a:spcPct val="20000"/>
              </a:spcBef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/>
            </a:pPr>
            <a:r>
              <a:rPr kumimoji="1" lang="zh-CN" altLang="en-US" sz="160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优势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：同一套表征方法可以同时用以处理小分子、蛋白、蛋白</a:t>
            </a:r>
            <a:r>
              <a:rPr kumimoji="1" lang="en-US" altLang="zh-CN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-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配体复合物，可以应用于分子性质预测、口袋预测、</a:t>
            </a:r>
            <a:r>
              <a:rPr kumimoji="1" lang="en-US" altLang="zh-CN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3D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坐标预测等多种任务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tabLst/>
              <a:defRPr/>
            </a:pP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2060"/>
              </a:solidFill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4CED07-1083-35F8-64D3-6DAD40872930}"/>
              </a:ext>
            </a:extLst>
          </p:cNvPr>
          <p:cNvSpPr txBox="1"/>
          <p:nvPr/>
        </p:nvSpPr>
        <p:spPr>
          <a:xfrm>
            <a:off x="4603978" y="4005064"/>
            <a:ext cx="4320480" cy="20744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1" lang="zh-CN" altLang="en-US" sz="20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预训练模型：</a:t>
            </a:r>
          </a:p>
          <a:p>
            <a:pPr marL="742950" lvl="1" indent="-285750">
              <a:spcBef>
                <a:spcPct val="20000"/>
              </a:spcBef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/>
            </a:pPr>
            <a:r>
              <a:rPr kumimoji="1" lang="zh-CN" altLang="en-US" sz="160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数据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：</a:t>
            </a:r>
            <a:r>
              <a:rPr kumimoji="1" lang="en-US" altLang="zh-CN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209M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小分子构象 </a:t>
            </a:r>
            <a:r>
              <a:rPr kumimoji="1" lang="en-US" altLang="zh-CN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+ 3M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蛋白表面空腔</a:t>
            </a:r>
          </a:p>
          <a:p>
            <a:pPr marL="742950" lvl="1" indent="-285750">
              <a:spcBef>
                <a:spcPct val="20000"/>
              </a:spcBef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/>
            </a:pPr>
            <a:r>
              <a:rPr kumimoji="1" lang="zh-CN" altLang="en-US" sz="160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策略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：原子类型还原 </a:t>
            </a:r>
            <a:r>
              <a:rPr kumimoji="1" lang="en-US" altLang="zh-CN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+ 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原子坐标还原</a:t>
            </a:r>
          </a:p>
          <a:p>
            <a:pPr marL="742950" lvl="1" indent="-285750">
              <a:spcBef>
                <a:spcPct val="20000"/>
              </a:spcBef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/>
            </a:pPr>
            <a:r>
              <a:rPr kumimoji="1" lang="zh-CN" altLang="en-US" sz="160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优势</a:t>
            </a:r>
            <a:r>
              <a:rPr kumimoji="1" lang="zh-CN" altLang="en-US" sz="1600" b="0" kern="0" dirty="0">
                <a:solidFill>
                  <a:srgbClr val="000000"/>
                </a:solidFill>
                <a:latin typeface="Arial"/>
                <a:ea typeface="黑体" pitchFamily="2" charset="-122"/>
              </a:rPr>
              <a:t>：使用海量无标记数据让模型先学习分子结构的特点来获取通用能力</a:t>
            </a:r>
          </a:p>
          <a:p>
            <a:pPr marL="742950" lvl="1" indent="-285750">
              <a:spcBef>
                <a:spcPct val="20000"/>
              </a:spcBef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/>
            </a:pPr>
            <a:endParaRPr lang="zh-CN" altLang="en-US" sz="1600" dirty="0"/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B9A64D12-6286-574E-DA31-18CB4E3C1401}"/>
              </a:ext>
            </a:extLst>
          </p:cNvPr>
          <p:cNvSpPr/>
          <p:nvPr/>
        </p:nvSpPr>
        <p:spPr>
          <a:xfrm>
            <a:off x="-429439" y="6550865"/>
            <a:ext cx="9626108" cy="307135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Zhou, et al. Uni-Mol: A Universal 3D Molecular Representation Learning Framework.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[</a:t>
            </a:r>
            <a:r>
              <a:rPr lang="en-US" altLang="zh-CN" sz="1396" b="0" dirty="0">
                <a:solidFill>
                  <a:srgbClr val="0070C0"/>
                </a:solidFill>
                <a:cs typeface="Times New Roman" panose="02020603050405020304" pitchFamily="18" charset="0"/>
              </a:rPr>
              <a:t>ICLR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’23] </a:t>
            </a:r>
            <a:r>
              <a:rPr lang="en-US" altLang="zh-CN" sz="1396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(Ours)</a:t>
            </a:r>
            <a:endParaRPr lang="en-US" altLang="zh-CN" sz="1596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59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dirty="0"/>
              <a:t>图结构无处不在</a:t>
            </a:r>
          </a:p>
        </p:txBody>
      </p:sp>
      <p:cxnSp>
        <p:nvCxnSpPr>
          <p:cNvPr id="4" name="直接连接符 16">
            <a:extLst>
              <a:ext uri="{FF2B5EF4-FFF2-40B4-BE49-F238E27FC236}">
                <a16:creationId xmlns:a16="http://schemas.microsoft.com/office/drawing/2014/main" id="{8BD5DE68-9633-EC4A-9C16-C20C9F1565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88795" y="2424187"/>
            <a:ext cx="71437" cy="21590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2" name="TextBox 13">
            <a:extLst>
              <a:ext uri="{FF2B5EF4-FFF2-40B4-BE49-F238E27FC236}">
                <a16:creationId xmlns:a16="http://schemas.microsoft.com/office/drawing/2014/main" id="{25BD3FDB-E8BC-9E49-8B30-B69A4874616D}"/>
              </a:ext>
            </a:extLst>
          </p:cNvPr>
          <p:cNvSpPr txBox="1"/>
          <p:nvPr/>
        </p:nvSpPr>
        <p:spPr>
          <a:xfrm>
            <a:off x="971600" y="1268760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点云图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4175BC-7C28-B548-9653-6571336DD4CE}"/>
              </a:ext>
            </a:extLst>
          </p:cNvPr>
          <p:cNvSpPr txBox="1"/>
          <p:nvPr/>
        </p:nvSpPr>
        <p:spPr>
          <a:xfrm>
            <a:off x="5940152" y="2552601"/>
            <a:ext cx="26923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节点：激光点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边：最近邻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026" name="Picture 2" descr="3D Point Cloud Editor">
            <a:extLst>
              <a:ext uri="{FF2B5EF4-FFF2-40B4-BE49-F238E27FC236}">
                <a16:creationId xmlns:a16="http://schemas.microsoft.com/office/drawing/2014/main" id="{5BFF50B0-E501-DB49-9567-973B4E452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1" t="12599" r="28211" b="-1507"/>
          <a:stretch/>
        </p:blipFill>
        <p:spPr bwMode="auto">
          <a:xfrm>
            <a:off x="1043608" y="1835141"/>
            <a:ext cx="3600400" cy="469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454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6943-1C2D-A9A4-211E-CE633B73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Uni-Mol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2221-D4FB-C028-A7D5-709D64CCF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3106688" cy="432048"/>
          </a:xfrm>
        </p:spPr>
        <p:txBody>
          <a:bodyPr/>
          <a:lstStyle/>
          <a:p>
            <a:r>
              <a:rPr kumimoji="1" lang="zh-CN" altLang="en-US" sz="2000" dirty="0"/>
              <a:t>分子性质预测任务</a:t>
            </a:r>
            <a:endParaRPr kumimoji="1" lang="en-US" altLang="zh-CN" sz="2000" dirty="0"/>
          </a:p>
          <a:p>
            <a:endParaRPr lang="en-CN" dirty="0"/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0C00C035-0DB3-D17E-04FA-742F8E80A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40" y="1868984"/>
            <a:ext cx="4156461" cy="3690129"/>
          </a:xfrm>
          <a:prstGeom prst="rect">
            <a:avLst/>
          </a:prstGeom>
        </p:spPr>
      </p:pic>
      <p:sp>
        <p:nvSpPr>
          <p:cNvPr id="5" name="矩形 13">
            <a:extLst>
              <a:ext uri="{FF2B5EF4-FFF2-40B4-BE49-F238E27FC236}">
                <a16:creationId xmlns:a16="http://schemas.microsoft.com/office/drawing/2014/main" id="{0AD00D53-96AF-2CA0-9C6B-083E848369A2}"/>
              </a:ext>
            </a:extLst>
          </p:cNvPr>
          <p:cNvSpPr/>
          <p:nvPr/>
        </p:nvSpPr>
        <p:spPr>
          <a:xfrm>
            <a:off x="1106049" y="3454907"/>
            <a:ext cx="3465951" cy="162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4">
            <a:extLst>
              <a:ext uri="{FF2B5EF4-FFF2-40B4-BE49-F238E27FC236}">
                <a16:creationId xmlns:a16="http://schemas.microsoft.com/office/drawing/2014/main" id="{764BDA82-600E-255A-30B5-121EDE3DDED9}"/>
              </a:ext>
            </a:extLst>
          </p:cNvPr>
          <p:cNvSpPr/>
          <p:nvPr/>
        </p:nvSpPr>
        <p:spPr>
          <a:xfrm>
            <a:off x="1143562" y="5355019"/>
            <a:ext cx="3465951" cy="162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9B74F-575D-F94E-E847-B56C4E4D82EB}"/>
              </a:ext>
            </a:extLst>
          </p:cNvPr>
          <p:cNvSpPr txBox="1">
            <a:spLocks/>
          </p:cNvSpPr>
          <p:nvPr/>
        </p:nvSpPr>
        <p:spPr bwMode="auto">
          <a:xfrm>
            <a:off x="4572000" y="1340768"/>
            <a:ext cx="457200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2" charset="-122"/>
                <a:cs typeface="+mn-cs"/>
              </a:rPr>
              <a:t>分子生成、口袋识别、分子对接</a:t>
            </a:r>
            <a:endParaRPr lang="zh-CN" altLang="en-US" sz="2000" b="1" dirty="0">
              <a:solidFill>
                <a:srgbClr val="002060"/>
              </a:solidFill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7C8424-F514-99B3-F08B-94638195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15" y="1912704"/>
            <a:ext cx="3633999" cy="1876335"/>
          </a:xfrm>
          <a:prstGeom prst="rect">
            <a:avLst/>
          </a:prstGeom>
        </p:spPr>
      </p:pic>
      <p:pic>
        <p:nvPicPr>
          <p:cNvPr id="9" name="图片 12">
            <a:extLst>
              <a:ext uri="{FF2B5EF4-FFF2-40B4-BE49-F238E27FC236}">
                <a16:creationId xmlns:a16="http://schemas.microsoft.com/office/drawing/2014/main" id="{74AB4729-C61E-7E1C-05AA-501CC7931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29" y="3924082"/>
            <a:ext cx="3774970" cy="2071655"/>
          </a:xfrm>
          <a:prstGeom prst="rect">
            <a:avLst/>
          </a:prstGeom>
        </p:spPr>
      </p:pic>
      <p:sp>
        <p:nvSpPr>
          <p:cNvPr id="10" name="矩形 16">
            <a:extLst>
              <a:ext uri="{FF2B5EF4-FFF2-40B4-BE49-F238E27FC236}">
                <a16:creationId xmlns:a16="http://schemas.microsoft.com/office/drawing/2014/main" id="{2C395236-7963-7348-EC04-A663806E2668}"/>
              </a:ext>
            </a:extLst>
          </p:cNvPr>
          <p:cNvSpPr/>
          <p:nvPr/>
        </p:nvSpPr>
        <p:spPr>
          <a:xfrm>
            <a:off x="5340837" y="3523392"/>
            <a:ext cx="3034326" cy="187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EA46E6F3-F177-F2AE-6607-8C46F3941A1A}"/>
              </a:ext>
            </a:extLst>
          </p:cNvPr>
          <p:cNvSpPr/>
          <p:nvPr/>
        </p:nvSpPr>
        <p:spPr>
          <a:xfrm>
            <a:off x="6516215" y="5562511"/>
            <a:ext cx="1858947" cy="170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F913E998-1032-1D29-80D3-02ED67DCA798}"/>
              </a:ext>
            </a:extLst>
          </p:cNvPr>
          <p:cNvSpPr/>
          <p:nvPr/>
        </p:nvSpPr>
        <p:spPr>
          <a:xfrm>
            <a:off x="-429439" y="6550865"/>
            <a:ext cx="9626108" cy="307135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396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Zhou, et al. Uni-Mol: A Universal 3D Molecular Representation Learning Framework.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[</a:t>
            </a:r>
            <a:r>
              <a:rPr lang="en-US" altLang="zh-CN" sz="1396" b="0" dirty="0">
                <a:solidFill>
                  <a:srgbClr val="0070C0"/>
                </a:solidFill>
                <a:cs typeface="Times New Roman" panose="02020603050405020304" pitchFamily="18" charset="0"/>
              </a:rPr>
              <a:t>ICLR</a:t>
            </a:r>
            <a:r>
              <a:rPr lang="en-US" altLang="zh-CN" sz="1396" b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’23] </a:t>
            </a:r>
            <a:r>
              <a:rPr lang="en-US" altLang="zh-CN" sz="1396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(Ours)</a:t>
            </a:r>
            <a:endParaRPr lang="en-US" altLang="zh-CN" sz="1596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87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FA1-D5FC-4E82-B74D-8040A94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2B6-C757-4D5F-A42F-B7EA1448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20"/>
            <a:ext cx="8229600" cy="5328592"/>
          </a:xfrm>
        </p:spPr>
        <p:txBody>
          <a:bodyPr/>
          <a:lstStyle/>
          <a:p>
            <a:r>
              <a:rPr lang="zh-CN" altLang="en-US" sz="2800" dirty="0"/>
              <a:t>图论的定义与起源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图机器学习概述与历史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图机器学习任务</a:t>
            </a:r>
            <a:r>
              <a:rPr lang="en-US" altLang="zh-CN" sz="2800" dirty="0"/>
              <a:t>&amp;</a:t>
            </a:r>
            <a:r>
              <a:rPr lang="zh-CN" altLang="en-US" sz="2800" dirty="0"/>
              <a:t>前沿应用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我们的工作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图机器学习课程介绍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4304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30164C-38B4-2E86-1F07-497A05288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40768"/>
            <a:ext cx="8335831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课程名称：图机器学习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800" dirty="0"/>
              <a:t>课程性质：专业选修课 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800" dirty="0"/>
              <a:t>面向专业：理工学科大类 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800" dirty="0"/>
              <a:t>学分设置：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学分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800" dirty="0"/>
              <a:t>参考书籍：</a:t>
            </a:r>
            <a:endParaRPr kumimoji="1" lang="en-US" altLang="zh-CN" sz="2800" dirty="0"/>
          </a:p>
          <a:p>
            <a:pPr lvl="1">
              <a:lnSpc>
                <a:spcPct val="150000"/>
              </a:lnSpc>
            </a:pPr>
            <a:r>
              <a:rPr kumimoji="1" lang="en" altLang="zh-CN" sz="2400" dirty="0"/>
              <a:t>William </a:t>
            </a:r>
            <a:r>
              <a:rPr kumimoji="1" lang="en" altLang="zh-CN" sz="2400" dirty="0" err="1"/>
              <a:t>L.Hamilton</a:t>
            </a:r>
            <a:r>
              <a:rPr kumimoji="1" lang="en-US" altLang="zh-CN" sz="2400" dirty="0"/>
              <a:t>: "</a:t>
            </a:r>
            <a:r>
              <a:rPr kumimoji="1" lang="en" altLang="zh-CN" sz="2400" dirty="0"/>
              <a:t> Graph Representation Learning</a:t>
            </a:r>
            <a:r>
              <a:rPr kumimoji="1" lang="en-US" altLang="zh-CN" sz="2400" dirty="0"/>
              <a:t> ”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Albert-Laszlo </a:t>
            </a:r>
            <a:r>
              <a:rPr lang="en-US" altLang="zh-CN" sz="2400" dirty="0" err="1"/>
              <a:t>Barabasi</a:t>
            </a:r>
            <a:r>
              <a:rPr lang="en-US" altLang="zh-CN" sz="2400" dirty="0"/>
              <a:t>: </a:t>
            </a:r>
            <a:r>
              <a:rPr kumimoji="1" lang="en-US" altLang="zh-CN" sz="2400" dirty="0"/>
              <a:t>"Network Science"</a:t>
            </a:r>
            <a:endParaRPr kumimoji="1" lang="zh-CN" altLang="en-US" sz="2400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5E3D88-E317-26DA-1ECD-40D59673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课程简介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422D400-E096-A92D-1F65-708D879F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523525"/>
            <a:ext cx="1803672" cy="233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CE96C-94E0-1FA5-BEAA-D83E0C14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977" y="1523524"/>
            <a:ext cx="1772053" cy="233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148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89E24C0-F08D-811B-D55E-4ECDDBC57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很多世界名校都开设了图机器学习课程</a:t>
            </a:r>
            <a:endParaRPr kumimoji="1" lang="en-US" altLang="zh-CN" sz="2800" dirty="0"/>
          </a:p>
          <a:p>
            <a:pPr lvl="1"/>
            <a:r>
              <a:rPr kumimoji="1" lang="zh-CN" altLang="en-US" sz="2000" dirty="0"/>
              <a:t>斯坦福大学 “</a:t>
            </a:r>
            <a:r>
              <a:rPr kumimoji="1" lang="en" altLang="zh-CN" sz="2000" dirty="0"/>
              <a:t>CS224W: Machine Learning with Graphs</a:t>
            </a:r>
            <a:r>
              <a:rPr kumimoji="1" lang="zh-CN" altLang="en-US" sz="2000" dirty="0"/>
              <a:t>”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MIT </a:t>
            </a:r>
            <a:r>
              <a:rPr kumimoji="1" lang="zh-CN" altLang="en-US" sz="2000" dirty="0"/>
              <a:t>“</a:t>
            </a:r>
            <a:r>
              <a:rPr kumimoji="1" lang="en" altLang="zh-CN" sz="2000" dirty="0"/>
              <a:t>Graph Algorithms and Machine Learning</a:t>
            </a:r>
            <a:r>
              <a:rPr kumimoji="1" lang="zh-CN" altLang="en-US" sz="2000" dirty="0"/>
              <a:t>”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剑桥大学“</a:t>
            </a:r>
            <a:r>
              <a:rPr kumimoji="1" lang="en" altLang="zh-CN" sz="2000" dirty="0"/>
              <a:t>Representation Learning on Graphs and Networks</a:t>
            </a:r>
            <a:r>
              <a:rPr kumimoji="1" lang="zh-CN" altLang="en-US" sz="2000" dirty="0"/>
              <a:t>”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宾夕法尼亚大学“</a:t>
            </a:r>
            <a:r>
              <a:rPr kumimoji="1" lang="en-US" altLang="zh-CN" sz="2000" dirty="0"/>
              <a:t>ESE514: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Graph Neural Networks</a:t>
            </a:r>
            <a:r>
              <a:rPr kumimoji="1" lang="zh-CN" altLang="en-US" sz="2000" dirty="0"/>
              <a:t>”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CMU</a:t>
            </a:r>
            <a:r>
              <a:rPr kumimoji="1" lang="zh-CN" altLang="en-US" sz="2000" dirty="0"/>
              <a:t>“</a:t>
            </a:r>
            <a:r>
              <a:rPr kumimoji="1" lang="en" altLang="zh-CN" sz="2000" dirty="0"/>
              <a:t>LTI 11741 - Machine Learning for Text and Graph-based Mining</a:t>
            </a:r>
            <a:r>
              <a:rPr kumimoji="1" lang="zh-CN" altLang="en-US" sz="2000" dirty="0"/>
              <a:t>”</a:t>
            </a:r>
            <a:endParaRPr kumimoji="1" lang="en-US" altLang="zh-CN" sz="2000" dirty="0"/>
          </a:p>
          <a:p>
            <a:pPr marL="342900" lvl="1" indent="0">
              <a:buNone/>
            </a:pPr>
            <a:r>
              <a:rPr kumimoji="1" lang="en-US" altLang="zh-CN" sz="2000" dirty="0"/>
              <a:t>……</a:t>
            </a:r>
            <a:endParaRPr kumimoji="1" lang="en" altLang="zh-CN" sz="2000" dirty="0"/>
          </a:p>
          <a:p>
            <a:endParaRPr kumimoji="1" lang="zh-CN" altLang="en-US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4F78975-B368-CCDE-1565-54703D5C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图机器学习课程现状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BFDB5B-6258-8767-85C8-7B90B5B10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9" y="4747612"/>
            <a:ext cx="4289561" cy="11135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1410AD-8E23-7126-3442-1A9BB111F9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02" y="4381562"/>
            <a:ext cx="2367499" cy="15767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699F72-4A60-99F7-B66A-7608E6AE5E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208" y="4532939"/>
            <a:ext cx="3537291" cy="14194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152DF2-92C4-4181-B764-688D27B5B7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5"/>
          <a:stretch/>
        </p:blipFill>
        <p:spPr>
          <a:xfrm>
            <a:off x="4301970" y="4563364"/>
            <a:ext cx="2841962" cy="13871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DCBA29-2E75-1F2F-640B-B1EB39FAA3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47" y="4460813"/>
            <a:ext cx="3246393" cy="1341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54400C-9382-8D73-3D96-A3F0CA816B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3" y="5103235"/>
            <a:ext cx="709892" cy="7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98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87C14A-D96C-C2D2-957D-398BD923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课程大纲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BBB7F-DA35-8035-9635-010A46E1F7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" b="5851"/>
          <a:stretch/>
        </p:blipFill>
        <p:spPr>
          <a:xfrm>
            <a:off x="234524" y="1628800"/>
            <a:ext cx="8674951" cy="40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4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132F3A7-27E5-E6AD-C160-58F431032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9" y="1340768"/>
            <a:ext cx="8229600" cy="5328592"/>
          </a:xfrm>
        </p:spPr>
        <p:txBody>
          <a:bodyPr/>
          <a:lstStyle/>
          <a:p>
            <a:r>
              <a:rPr kumimoji="1" lang="zh-CN" altLang="en-US" sz="2800" dirty="0"/>
              <a:t>课程分为</a:t>
            </a:r>
            <a:r>
              <a:rPr kumimoji="1" lang="en-US" altLang="zh-CN" sz="2800" dirty="0"/>
              <a:t>6</a:t>
            </a:r>
            <a:r>
              <a:rPr kumimoji="1" lang="zh-CN" altLang="en-US" sz="2800" dirty="0"/>
              <a:t>个章节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导论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图论与网络科学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图谱理论与随机游走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图信号处理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图表示学习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图神经网络</a:t>
            </a:r>
            <a:endParaRPr kumimoji="1" lang="en-US" altLang="zh-CN" sz="2400" dirty="0"/>
          </a:p>
          <a:p>
            <a:r>
              <a:rPr kumimoji="1" lang="zh-CN" altLang="en-US" sz="2800" dirty="0"/>
              <a:t>邀请专家报告两次</a:t>
            </a:r>
            <a:endParaRPr kumimoji="1" lang="en-US" altLang="zh-CN" sz="2800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80A6308-4DDB-B988-8D4F-F53273D5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课程大纲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F7B09F-2367-8A0C-2A25-255DDCFC05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274605"/>
            <a:ext cx="5288059" cy="430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53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B500C72-A8A4-36F5-01CB-658BADD9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了解图机器学习的</a:t>
            </a:r>
            <a:r>
              <a:rPr lang="zh-CN" altLang="en-US" sz="2800" dirty="0">
                <a:solidFill>
                  <a:srgbClr val="FF0000"/>
                </a:solidFill>
              </a:rPr>
              <a:t>理论基础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/>
              <a:t>掌握基本的</a:t>
            </a:r>
            <a:r>
              <a:rPr lang="zh-CN" altLang="en-US" sz="2800" dirty="0">
                <a:solidFill>
                  <a:srgbClr val="FF0000"/>
                </a:solidFill>
              </a:rPr>
              <a:t>图嵌入和图神经网络模型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/>
              <a:t>会用</a:t>
            </a:r>
            <a:r>
              <a:rPr lang="en-US" altLang="zh-CN" sz="2800" dirty="0">
                <a:solidFill>
                  <a:srgbClr val="FF0000"/>
                </a:solidFill>
              </a:rPr>
              <a:t>Paddle PGL</a:t>
            </a:r>
            <a:r>
              <a:rPr lang="zh-CN" altLang="en-US" sz="2800" dirty="0"/>
              <a:t>搭建基本的</a:t>
            </a:r>
            <a:r>
              <a:rPr lang="en-US" altLang="zh-CN" sz="2800" dirty="0"/>
              <a:t>GNN</a:t>
            </a:r>
            <a:r>
              <a:rPr lang="zh-CN" altLang="en-US" sz="2800" dirty="0"/>
              <a:t>模型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思考</a:t>
            </a:r>
            <a:r>
              <a:rPr lang="en-US" altLang="zh-CN" sz="2800" dirty="0"/>
              <a:t>GNN</a:t>
            </a:r>
            <a:r>
              <a:rPr lang="zh-CN" altLang="en-US" sz="2800" dirty="0"/>
              <a:t>模型的改进和应用</a:t>
            </a:r>
            <a:endParaRPr lang="en-US" altLang="zh-CN" sz="2800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A477395-4BCE-7B8C-F91C-20000D49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7951058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1CFC408-461E-DA7B-321F-61BEA51C8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>
                <a:solidFill>
                  <a:srgbClr val="0070C0"/>
                </a:solidFill>
              </a:rPr>
              <a:t>线下讲授</a:t>
            </a:r>
            <a:r>
              <a:rPr kumimoji="1" lang="zh-CN" altLang="en-US" sz="2800" dirty="0"/>
              <a:t>并结合</a:t>
            </a:r>
            <a:r>
              <a:rPr kumimoji="1" lang="zh-CN" altLang="en-US" sz="2800" dirty="0">
                <a:solidFill>
                  <a:srgbClr val="FF0000"/>
                </a:solidFill>
              </a:rPr>
              <a:t>飞桨</a:t>
            </a:r>
            <a:r>
              <a:rPr kumimoji="1" lang="en" altLang="zh-CN" sz="2800" dirty="0">
                <a:solidFill>
                  <a:srgbClr val="FF0000"/>
                </a:solidFill>
              </a:rPr>
              <a:t>AI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" altLang="zh-CN" sz="2800" dirty="0">
                <a:solidFill>
                  <a:srgbClr val="FF0000"/>
                </a:solidFill>
              </a:rPr>
              <a:t>Studio</a:t>
            </a:r>
            <a:r>
              <a:rPr kumimoji="1" lang="zh-CN" altLang="en-US" sz="2800" dirty="0">
                <a:solidFill>
                  <a:srgbClr val="FF0000"/>
                </a:solidFill>
              </a:rPr>
              <a:t>平台</a:t>
            </a:r>
            <a:r>
              <a:rPr kumimoji="1" lang="zh-CN" altLang="en-US" sz="2800" dirty="0"/>
              <a:t>进行</a:t>
            </a:r>
            <a:r>
              <a:rPr kumimoji="1" lang="zh-CN" altLang="en-US" sz="2800" dirty="0">
                <a:solidFill>
                  <a:srgbClr val="0070C0"/>
                </a:solidFill>
              </a:rPr>
              <a:t>线上发布</a:t>
            </a:r>
            <a:r>
              <a:rPr kumimoji="1" lang="zh-CN" altLang="en-US" sz="2800" dirty="0"/>
              <a:t>讲授内容</a:t>
            </a:r>
            <a:endParaRPr kumimoji="1" lang="en" altLang="zh-CN" sz="2800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723BC78-AECD-8E43-5A05-7C1D4A0C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授课方式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CE3935-6B04-AE9F-9789-57E0B72D6E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420888"/>
            <a:ext cx="6841426" cy="398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31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1CFC408-461E-DA7B-321F-61BEA51C8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题目</a:t>
            </a:r>
            <a:r>
              <a:rPr kumimoji="1" lang="en-US" altLang="zh-CN" sz="2800" dirty="0"/>
              <a:t>(A)</a:t>
            </a:r>
            <a:r>
              <a:rPr kumimoji="1" lang="zh-CN" altLang="en-US" sz="2800" dirty="0"/>
              <a:t>：在</a:t>
            </a:r>
            <a:r>
              <a:rPr kumimoji="1" lang="en-US" altLang="zh-CN" sz="2800" dirty="0">
                <a:solidFill>
                  <a:srgbClr val="FF0000"/>
                </a:solidFill>
              </a:rPr>
              <a:t>OGB-Products</a:t>
            </a:r>
            <a:r>
              <a:rPr kumimoji="1" lang="zh-CN" altLang="en-US" sz="2800" dirty="0"/>
              <a:t>数据集上实现</a:t>
            </a:r>
            <a:r>
              <a:rPr kumimoji="1" lang="en-US" altLang="zh-CN" sz="2800" dirty="0"/>
              <a:t>GCN</a:t>
            </a:r>
          </a:p>
          <a:p>
            <a:pPr lvl="1"/>
            <a:r>
              <a:rPr kumimoji="1" lang="en" altLang="zh-CN" sz="2400" dirty="0"/>
              <a:t>OGB-Products</a:t>
            </a:r>
            <a:r>
              <a:rPr kumimoji="1" lang="zh-CN" altLang="en" sz="2400" dirty="0"/>
              <a:t>：</a:t>
            </a:r>
            <a:r>
              <a:rPr kumimoji="1" lang="zh-CN" altLang="en-US" sz="2400" dirty="0"/>
              <a:t>亚马逊产品共同购买网络</a:t>
            </a:r>
            <a:endParaRPr kumimoji="1" lang="en-US" altLang="zh-CN" sz="2400" dirty="0"/>
          </a:p>
          <a:p>
            <a:pPr lvl="1"/>
            <a:r>
              <a:rPr kumimoji="1" lang="zh-CN" altLang="en-US" sz="2400" dirty="0">
                <a:solidFill>
                  <a:srgbClr val="0070C0"/>
                </a:solidFill>
              </a:rPr>
              <a:t>节点</a:t>
            </a:r>
            <a:r>
              <a:rPr kumimoji="1" lang="en-US" altLang="zh-CN" sz="2400" dirty="0">
                <a:solidFill>
                  <a:srgbClr val="0070C0"/>
                </a:solidFill>
              </a:rPr>
              <a:t>(𝑛=2,449,029)</a:t>
            </a:r>
            <a:r>
              <a:rPr kumimoji="1" lang="zh-CN" altLang="en-US" sz="2400" dirty="0"/>
              <a:t>表示产品，</a:t>
            </a:r>
            <a:r>
              <a:rPr kumimoji="1" lang="zh-CN" altLang="en-US" sz="2400" dirty="0">
                <a:solidFill>
                  <a:srgbClr val="0070C0"/>
                </a:solidFill>
              </a:rPr>
              <a:t>边</a:t>
            </a:r>
            <a:r>
              <a:rPr kumimoji="1" lang="en-US" altLang="zh-CN" sz="2400" dirty="0">
                <a:solidFill>
                  <a:srgbClr val="0070C0"/>
                </a:solidFill>
              </a:rPr>
              <a:t>(𝑚=61,859,140)</a:t>
            </a:r>
            <a:r>
              <a:rPr kumimoji="1" lang="zh-CN" altLang="en-US" sz="2400" dirty="0"/>
              <a:t>表示两个产品被同时购买</a:t>
            </a:r>
            <a:endParaRPr kumimoji="1" lang="en-US" altLang="zh-CN" sz="2400" dirty="0"/>
          </a:p>
          <a:p>
            <a:r>
              <a:rPr kumimoji="1" lang="zh-CN" altLang="en-US" sz="2800" dirty="0"/>
              <a:t>难点</a:t>
            </a:r>
            <a:endParaRPr kumimoji="1" lang="en-US" altLang="zh-CN" sz="2800" dirty="0"/>
          </a:p>
          <a:p>
            <a:pPr lvl="1"/>
            <a:r>
              <a:rPr kumimoji="1" lang="en-US" altLang="zh-CN" sz="2400" dirty="0"/>
              <a:t>GCN</a:t>
            </a:r>
            <a:r>
              <a:rPr kumimoji="1" lang="zh-CN" altLang="en-US" sz="2400" dirty="0"/>
              <a:t>训练时全部节点</a:t>
            </a:r>
            <a:r>
              <a:rPr kumimoji="1" lang="en-US" altLang="zh-CN" sz="2400" dirty="0"/>
              <a:t>Embedding</a:t>
            </a:r>
            <a:r>
              <a:rPr kumimoji="1" lang="zh-CN" altLang="en-US" sz="2400" dirty="0"/>
              <a:t>需要放入</a:t>
            </a:r>
            <a:r>
              <a:rPr kumimoji="1" lang="en-US" altLang="zh-CN" sz="2400" dirty="0"/>
              <a:t>GPU</a:t>
            </a:r>
          </a:p>
          <a:p>
            <a:pPr lvl="1"/>
            <a:r>
              <a:rPr kumimoji="1" lang="zh-CN" altLang="en-US" sz="2400" dirty="0"/>
              <a:t>无法支持</a:t>
            </a:r>
            <a:r>
              <a:rPr kumimoji="1" lang="zh-CN" altLang="en-US" sz="2400" dirty="0">
                <a:solidFill>
                  <a:srgbClr val="FF0000"/>
                </a:solidFill>
              </a:rPr>
              <a:t>百万级别</a:t>
            </a:r>
            <a:r>
              <a:rPr kumimoji="1" lang="zh-CN" altLang="en-US" sz="2400" dirty="0"/>
              <a:t>的图</a:t>
            </a:r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endParaRPr kumimoji="1" lang="en" altLang="zh-CN" sz="2800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723BC78-AECD-8E43-5A05-7C1D4A0C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</a:p>
        </p:txBody>
      </p:sp>
      <p:pic>
        <p:nvPicPr>
          <p:cNvPr id="5" name="图片 7" descr="图示&#10;&#10;描述已自动生成">
            <a:extLst>
              <a:ext uri="{FF2B5EF4-FFF2-40B4-BE49-F238E27FC236}">
                <a16:creationId xmlns:a16="http://schemas.microsoft.com/office/drawing/2014/main" id="{7B0D25A2-A5D8-B93E-47EE-C49195AE30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06" y="4178448"/>
            <a:ext cx="2484276" cy="1855111"/>
          </a:xfrm>
          <a:prstGeom prst="rect">
            <a:avLst/>
          </a:prstGeom>
        </p:spPr>
      </p:pic>
      <p:sp>
        <p:nvSpPr>
          <p:cNvPr id="6" name="矩形 8">
            <a:extLst>
              <a:ext uri="{FF2B5EF4-FFF2-40B4-BE49-F238E27FC236}">
                <a16:creationId xmlns:a16="http://schemas.microsoft.com/office/drawing/2014/main" id="{7F30345E-00A2-1943-B24B-AAC41D866685}"/>
              </a:ext>
            </a:extLst>
          </p:cNvPr>
          <p:cNvSpPr/>
          <p:nvPr/>
        </p:nvSpPr>
        <p:spPr>
          <a:xfrm>
            <a:off x="4488176" y="6272010"/>
            <a:ext cx="2916324" cy="282736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GPU</a:t>
            </a:r>
            <a:endParaRPr lang="zh-CN" altLang="en-US" sz="1800" dirty="0"/>
          </a:p>
        </p:txBody>
      </p:sp>
      <p:cxnSp>
        <p:nvCxnSpPr>
          <p:cNvPr id="7" name="直线箭头连接符 49">
            <a:extLst>
              <a:ext uri="{FF2B5EF4-FFF2-40B4-BE49-F238E27FC236}">
                <a16:creationId xmlns:a16="http://schemas.microsoft.com/office/drawing/2014/main" id="{A31B46A0-8FA2-C175-67E7-F09768F28E79}"/>
              </a:ext>
            </a:extLst>
          </p:cNvPr>
          <p:cNvCxnSpPr>
            <a:cxnSpLocks/>
          </p:cNvCxnSpPr>
          <p:nvPr/>
        </p:nvCxnSpPr>
        <p:spPr>
          <a:xfrm>
            <a:off x="6553838" y="5907728"/>
            <a:ext cx="0" cy="35131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49">
            <a:extLst>
              <a:ext uri="{FF2B5EF4-FFF2-40B4-BE49-F238E27FC236}">
                <a16:creationId xmlns:a16="http://schemas.microsoft.com/office/drawing/2014/main" id="{C0C7EA6C-0457-7A12-C608-71D69BD4680C}"/>
              </a:ext>
            </a:extLst>
          </p:cNvPr>
          <p:cNvCxnSpPr>
            <a:cxnSpLocks/>
          </p:cNvCxnSpPr>
          <p:nvPr/>
        </p:nvCxnSpPr>
        <p:spPr>
          <a:xfrm>
            <a:off x="5365706" y="5425556"/>
            <a:ext cx="0" cy="833486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1">
                <a:extLst>
                  <a:ext uri="{FF2B5EF4-FFF2-40B4-BE49-F238E27FC236}">
                    <a16:creationId xmlns:a16="http://schemas.microsoft.com/office/drawing/2014/main" id="{B9426387-69FA-B6AD-06B3-C3D32F5D6CCD}"/>
                  </a:ext>
                </a:extLst>
              </p:cNvPr>
              <p:cNvSpPr txBox="1"/>
              <p:nvPr/>
            </p:nvSpPr>
            <p:spPr>
              <a:xfrm>
                <a:off x="5446822" y="5907727"/>
                <a:ext cx="321370" cy="21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GB" altLang="zh-CN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kumimoji="1" lang="en-US" altLang="zh-CN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9" name="文本框 11">
                <a:extLst>
                  <a:ext uri="{FF2B5EF4-FFF2-40B4-BE49-F238E27FC236}">
                    <a16:creationId xmlns:a16="http://schemas.microsoft.com/office/drawing/2014/main" id="{B9426387-69FA-B6AD-06B3-C3D32F5D6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2" y="5907727"/>
                <a:ext cx="321370" cy="216470"/>
              </a:xfrm>
              <a:prstGeom prst="rect">
                <a:avLst/>
              </a:prstGeom>
              <a:blipFill>
                <a:blip r:embed="rId3"/>
                <a:stretch>
                  <a:fillRect l="-11538" t="-5556" r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2">
                <a:extLst>
                  <a:ext uri="{FF2B5EF4-FFF2-40B4-BE49-F238E27FC236}">
                    <a16:creationId xmlns:a16="http://schemas.microsoft.com/office/drawing/2014/main" id="{4483EA61-0FFF-E35A-0EFD-71C722424F7B}"/>
                  </a:ext>
                </a:extLst>
              </p:cNvPr>
              <p:cNvSpPr txBox="1"/>
              <p:nvPr/>
            </p:nvSpPr>
            <p:spPr>
              <a:xfrm>
                <a:off x="6607943" y="5917516"/>
                <a:ext cx="321370" cy="21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GB" altLang="zh-CN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GB" altLang="zh-CN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0" name="文本框 12">
                <a:extLst>
                  <a:ext uri="{FF2B5EF4-FFF2-40B4-BE49-F238E27FC236}">
                    <a16:creationId xmlns:a16="http://schemas.microsoft.com/office/drawing/2014/main" id="{4483EA61-0FFF-E35A-0EFD-71C722424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943" y="5917516"/>
                <a:ext cx="321370" cy="216470"/>
              </a:xfrm>
              <a:prstGeom prst="rect">
                <a:avLst/>
              </a:prstGeom>
              <a:blipFill>
                <a:blip r:embed="rId4"/>
                <a:stretch>
                  <a:fillRect l="-7692" t="-5882" r="-11538" b="-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3">
            <a:extLst>
              <a:ext uri="{FF2B5EF4-FFF2-40B4-BE49-F238E27FC236}">
                <a16:creationId xmlns:a16="http://schemas.microsoft.com/office/drawing/2014/main" id="{AB6110C7-1547-FB46-9B0F-BC5D49014BC2}"/>
              </a:ext>
            </a:extLst>
          </p:cNvPr>
          <p:cNvSpPr txBox="1"/>
          <p:nvPr/>
        </p:nvSpPr>
        <p:spPr>
          <a:xfrm>
            <a:off x="2443887" y="5832651"/>
            <a:ext cx="67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</a:p>
        </p:txBody>
      </p:sp>
      <p:sp>
        <p:nvSpPr>
          <p:cNvPr id="12" name="右大括号 14">
            <a:extLst>
              <a:ext uri="{FF2B5EF4-FFF2-40B4-BE49-F238E27FC236}">
                <a16:creationId xmlns:a16="http://schemas.microsoft.com/office/drawing/2014/main" id="{C348E8E2-77A0-3D98-C93F-20B7A607A60F}"/>
              </a:ext>
            </a:extLst>
          </p:cNvPr>
          <p:cNvSpPr/>
          <p:nvPr/>
        </p:nvSpPr>
        <p:spPr>
          <a:xfrm>
            <a:off x="4067681" y="5177944"/>
            <a:ext cx="384421" cy="1434703"/>
          </a:xfrm>
          <a:prstGeom prst="rightBrace">
            <a:avLst>
              <a:gd name="adj1" fmla="val 8333"/>
              <a:gd name="adj2" fmla="val 8519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5">
                <a:extLst>
                  <a:ext uri="{FF2B5EF4-FFF2-40B4-BE49-F238E27FC236}">
                    <a16:creationId xmlns:a16="http://schemas.microsoft.com/office/drawing/2014/main" id="{D32788CE-7C33-8753-25BF-120EE055185F}"/>
                  </a:ext>
                </a:extLst>
              </p:cNvPr>
              <p:cNvSpPr/>
              <p:nvPr/>
            </p:nvSpPr>
            <p:spPr>
              <a:xfrm>
                <a:off x="1620405" y="5106004"/>
                <a:ext cx="2296719" cy="357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1500" b="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sz="15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5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15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15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altLang="zh-CN" sz="15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5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5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500" dirty="0"/>
              </a:p>
            </p:txBody>
          </p:sp>
        </mc:Choice>
        <mc:Fallback xmlns="">
          <p:sp>
            <p:nvSpPr>
              <p:cNvPr id="13" name="矩形 15">
                <a:extLst>
                  <a:ext uri="{FF2B5EF4-FFF2-40B4-BE49-F238E27FC236}">
                    <a16:creationId xmlns:a16="http://schemas.microsoft.com/office/drawing/2014/main" id="{D32788CE-7C33-8753-25BF-120EE0551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05" y="5106004"/>
                <a:ext cx="2296719" cy="357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6">
                <a:extLst>
                  <a:ext uri="{FF2B5EF4-FFF2-40B4-BE49-F238E27FC236}">
                    <a16:creationId xmlns:a16="http://schemas.microsoft.com/office/drawing/2014/main" id="{DAF802D9-6193-8917-C557-741156F61C91}"/>
                  </a:ext>
                </a:extLst>
              </p:cNvPr>
              <p:cNvSpPr/>
              <p:nvPr/>
            </p:nvSpPr>
            <p:spPr>
              <a:xfrm>
                <a:off x="1620405" y="5507933"/>
                <a:ext cx="2296719" cy="357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1500" b="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zh-CN" sz="15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5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15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15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altLang="zh-CN" sz="15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5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5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500" dirty="0"/>
              </a:p>
            </p:txBody>
          </p:sp>
        </mc:Choice>
        <mc:Fallback xmlns="">
          <p:sp>
            <p:nvSpPr>
              <p:cNvPr id="14" name="矩形 16">
                <a:extLst>
                  <a:ext uri="{FF2B5EF4-FFF2-40B4-BE49-F238E27FC236}">
                    <a16:creationId xmlns:a16="http://schemas.microsoft.com/office/drawing/2014/main" id="{DAF802D9-6193-8917-C557-741156F61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05" y="5507933"/>
                <a:ext cx="2296719" cy="3573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7">
                <a:extLst>
                  <a:ext uri="{FF2B5EF4-FFF2-40B4-BE49-F238E27FC236}">
                    <a16:creationId xmlns:a16="http://schemas.microsoft.com/office/drawing/2014/main" id="{30EA78DE-7861-2EC6-6140-11AF490ED95F}"/>
                  </a:ext>
                </a:extLst>
              </p:cNvPr>
              <p:cNvSpPr/>
              <p:nvPr/>
            </p:nvSpPr>
            <p:spPr>
              <a:xfrm>
                <a:off x="1438047" y="6288650"/>
                <a:ext cx="2662332" cy="357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15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500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5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15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5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15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15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altLang="zh-CN" sz="15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500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sz="15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500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sz="15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500" dirty="0"/>
              </a:p>
            </p:txBody>
          </p:sp>
        </mc:Choice>
        <mc:Fallback xmlns="">
          <p:sp>
            <p:nvSpPr>
              <p:cNvPr id="15" name="矩形 17">
                <a:extLst>
                  <a:ext uri="{FF2B5EF4-FFF2-40B4-BE49-F238E27FC236}">
                    <a16:creationId xmlns:a16="http://schemas.microsoft.com/office/drawing/2014/main" id="{30EA78DE-7861-2EC6-6140-11AF490ED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047" y="6288650"/>
                <a:ext cx="2662332" cy="357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1387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1CFC408-461E-DA7B-321F-61BEA51C8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题目</a:t>
            </a:r>
            <a:r>
              <a:rPr kumimoji="1" lang="en-US" altLang="zh-CN" sz="2800" dirty="0"/>
              <a:t>(B)</a:t>
            </a:r>
            <a:r>
              <a:rPr kumimoji="1" lang="zh-CN" altLang="en-US" sz="2800" dirty="0"/>
              <a:t>：设计适合</a:t>
            </a:r>
            <a:r>
              <a:rPr kumimoji="1" lang="zh-CN" altLang="en-US" sz="2800" dirty="0">
                <a:solidFill>
                  <a:srgbClr val="FF0000"/>
                </a:solidFill>
              </a:rPr>
              <a:t>异配图</a:t>
            </a:r>
            <a:r>
              <a:rPr kumimoji="1" lang="zh-CN" altLang="en-US" sz="2800" dirty="0"/>
              <a:t>的</a:t>
            </a:r>
            <a:r>
              <a:rPr kumimoji="1" lang="en-US" altLang="zh-CN" sz="2800" dirty="0"/>
              <a:t>GNN</a:t>
            </a:r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zh-CN" altLang="en-US" sz="2800" dirty="0"/>
              <a:t>难点</a:t>
            </a:r>
            <a:endParaRPr kumimoji="1" lang="en-US" altLang="zh-CN" sz="2800" dirty="0"/>
          </a:p>
          <a:p>
            <a:pPr lvl="1"/>
            <a:r>
              <a:rPr kumimoji="1" lang="en-US" altLang="zh-CN" sz="2400" dirty="0"/>
              <a:t>GCN</a:t>
            </a:r>
            <a:r>
              <a:rPr kumimoji="1" lang="zh-CN" altLang="en-US" sz="2400" dirty="0"/>
              <a:t>聚合邻居的信息相同的邻居表示趋同</a:t>
            </a:r>
          </a:p>
          <a:p>
            <a:pPr lvl="1"/>
            <a:r>
              <a:rPr kumimoji="1" lang="en-US" altLang="zh-CN" sz="2400" dirty="0"/>
              <a:t>GCN</a:t>
            </a:r>
            <a:r>
              <a:rPr kumimoji="1" lang="zh-CN" altLang="en-US" sz="2400" dirty="0"/>
              <a:t>在异配图上效果不如</a:t>
            </a:r>
            <a:r>
              <a:rPr kumimoji="1" lang="en-US" altLang="zh-CN" sz="2400" dirty="0"/>
              <a:t>MLP</a:t>
            </a:r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endParaRPr kumimoji="1" lang="en" altLang="zh-CN" sz="2800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723BC78-AECD-8E43-5A05-7C1D4A0C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</a:p>
        </p:txBody>
      </p:sp>
      <p:pic>
        <p:nvPicPr>
          <p:cNvPr id="4" name="Picture 2" descr="Homophily in the Senate">
            <a:extLst>
              <a:ext uri="{FF2B5EF4-FFF2-40B4-BE49-F238E27FC236}">
                <a16:creationId xmlns:a16="http://schemas.microsoft.com/office/drawing/2014/main" id="{A2FD86B0-6AA3-BA00-1BC4-EBEEDAA8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4" y="1843868"/>
            <a:ext cx="2843808" cy="163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Three categories of higher-order proximity assumptions for network... |  Download Scientific Diagram">
            <a:extLst>
              <a:ext uri="{FF2B5EF4-FFF2-40B4-BE49-F238E27FC236}">
                <a16:creationId xmlns:a16="http://schemas.microsoft.com/office/drawing/2014/main" id="{0C588FCD-B142-FDAE-DCA8-6056C8E7C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87216"/>
            <a:ext cx="1481834" cy="144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9">
            <a:extLst>
              <a:ext uri="{FF2B5EF4-FFF2-40B4-BE49-F238E27FC236}">
                <a16:creationId xmlns:a16="http://schemas.microsoft.com/office/drawing/2014/main" id="{6ABD1358-93E6-013F-78A3-F11044558201}"/>
              </a:ext>
            </a:extLst>
          </p:cNvPr>
          <p:cNvSpPr txBox="1"/>
          <p:nvPr/>
        </p:nvSpPr>
        <p:spPr>
          <a:xfrm>
            <a:off x="360777" y="2369075"/>
            <a:ext cx="20567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同配图</a:t>
            </a:r>
            <a:r>
              <a:rPr lang="zh-CN" altLang="en-US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：边相连的节点通常属于</a:t>
            </a:r>
            <a:r>
              <a:rPr lang="zh-CN" altLang="en-US" sz="16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同一类</a:t>
            </a:r>
            <a:endParaRPr kumimoji="1" lang="zh-CN" altLang="en-US" sz="1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文本框 10">
            <a:extLst>
              <a:ext uri="{FF2B5EF4-FFF2-40B4-BE49-F238E27FC236}">
                <a16:creationId xmlns:a16="http://schemas.microsoft.com/office/drawing/2014/main" id="{774E512D-AE6A-C6AD-B0D1-05F984F9AD0F}"/>
              </a:ext>
            </a:extLst>
          </p:cNvPr>
          <p:cNvSpPr txBox="1"/>
          <p:nvPr/>
        </p:nvSpPr>
        <p:spPr>
          <a:xfrm>
            <a:off x="6864511" y="2369075"/>
            <a:ext cx="20654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异配图</a:t>
            </a:r>
            <a:r>
              <a:rPr lang="zh-CN" altLang="en-US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：边相连的节点通常属于</a:t>
            </a:r>
            <a:r>
              <a:rPr lang="zh-CN" altLang="en-US" sz="16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不同类</a:t>
            </a:r>
            <a:endParaRPr kumimoji="1" lang="zh-CN" altLang="en-US" sz="1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19" name="组合 19">
            <a:extLst>
              <a:ext uri="{FF2B5EF4-FFF2-40B4-BE49-F238E27FC236}">
                <a16:creationId xmlns:a16="http://schemas.microsoft.com/office/drawing/2014/main" id="{A0F2F3DD-6FBD-5BE0-5CE4-3EB8DA9146B9}"/>
              </a:ext>
            </a:extLst>
          </p:cNvPr>
          <p:cNvGrpSpPr/>
          <p:nvPr/>
        </p:nvGrpSpPr>
        <p:grpSpPr>
          <a:xfrm>
            <a:off x="2447874" y="3884554"/>
            <a:ext cx="5414675" cy="1300787"/>
            <a:chOff x="2555486" y="4690896"/>
            <a:chExt cx="7219567" cy="1734382"/>
          </a:xfrm>
        </p:grpSpPr>
        <p:pic>
          <p:nvPicPr>
            <p:cNvPr id="20" name="图片 12">
              <a:extLst>
                <a:ext uri="{FF2B5EF4-FFF2-40B4-BE49-F238E27FC236}">
                  <a16:creationId xmlns:a16="http://schemas.microsoft.com/office/drawing/2014/main" id="{5D6D1DC6-AC85-038A-72CD-5680BB671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" t="2917" r="34216" b="71106"/>
            <a:stretch/>
          </p:blipFill>
          <p:spPr>
            <a:xfrm>
              <a:off x="2555486" y="4690896"/>
              <a:ext cx="7195645" cy="1085324"/>
            </a:xfrm>
            <a:prstGeom prst="rect">
              <a:avLst/>
            </a:prstGeom>
          </p:spPr>
        </p:pic>
        <p:pic>
          <p:nvPicPr>
            <p:cNvPr id="21" name="图片 16">
              <a:extLst>
                <a:ext uri="{FF2B5EF4-FFF2-40B4-BE49-F238E27FC236}">
                  <a16:creationId xmlns:a16="http://schemas.microsoft.com/office/drawing/2014/main" id="{D8CF9326-BAE6-AB1C-76FF-E6E0EE86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785" y="5781974"/>
              <a:ext cx="7111370" cy="247144"/>
            </a:xfrm>
            <a:prstGeom prst="rect">
              <a:avLst/>
            </a:prstGeom>
          </p:spPr>
        </p:pic>
        <p:pic>
          <p:nvPicPr>
            <p:cNvPr id="22" name="图片 18">
              <a:extLst>
                <a:ext uri="{FF2B5EF4-FFF2-40B4-BE49-F238E27FC236}">
                  <a16:creationId xmlns:a16="http://schemas.microsoft.com/office/drawing/2014/main" id="{3A8A0198-CBBB-5CED-CCC1-14B8051B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408" y="6025520"/>
              <a:ext cx="7195645" cy="399758"/>
            </a:xfrm>
            <a:prstGeom prst="rect">
              <a:avLst/>
            </a:prstGeom>
          </p:spPr>
        </p:pic>
      </p:grpSp>
      <p:sp>
        <p:nvSpPr>
          <p:cNvPr id="23" name="矩形 24">
            <a:extLst>
              <a:ext uri="{FF2B5EF4-FFF2-40B4-BE49-F238E27FC236}">
                <a16:creationId xmlns:a16="http://schemas.microsoft.com/office/drawing/2014/main" id="{CD8290CB-6A4E-2533-6A90-97E9293D1932}"/>
              </a:ext>
            </a:extLst>
          </p:cNvPr>
          <p:cNvSpPr/>
          <p:nvPr/>
        </p:nvSpPr>
        <p:spPr>
          <a:xfrm>
            <a:off x="2447873" y="4703853"/>
            <a:ext cx="5437991" cy="177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64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>
              <a:spcBef>
                <a:spcPts val="1272"/>
              </a:spcBef>
            </a:pPr>
            <a:r>
              <a:rPr lang="en-US" sz="2800"/>
              <a:t>哥尼斯堡</a:t>
            </a:r>
            <a:r>
              <a:rPr lang="zh-CN" altLang="en-US" sz="2800"/>
              <a:t>：</a:t>
            </a:r>
            <a:r>
              <a:rPr lang="en-US" altLang="zh-CN" sz="2800"/>
              <a:t>1735</a:t>
            </a:r>
            <a:r>
              <a:rPr lang="zh-CN" altLang="en-US" sz="2800"/>
              <a:t>年东普鲁士的首都，在二战期间被苏联红军占领，</a:t>
            </a:r>
            <a:r>
              <a:rPr lang="en-US" altLang="zh-CN" sz="2800"/>
              <a:t>1946</a:t>
            </a:r>
            <a:r>
              <a:rPr lang="zh-CN" altLang="en-US" sz="2800"/>
              <a:t>年更名为加里宁格勒。</a:t>
            </a:r>
            <a:endParaRPr lang="en-US" altLang="zh-CN" sz="2800"/>
          </a:p>
          <a:p>
            <a:pPr>
              <a:spcBef>
                <a:spcPts val="1272"/>
              </a:spcBef>
            </a:pPr>
            <a:r>
              <a:rPr lang="zh-CN" altLang="en-US" sz="2800"/>
              <a:t>繁华的商业城市，水系交通发达。</a:t>
            </a:r>
            <a:endParaRPr lang="en-US" altLang="zh-CN" sz="2800"/>
          </a:p>
          <a:p>
            <a:endParaRPr lang="en-US" sz="2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B7FE8C-E754-214F-B2B2-CE67591A7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/>
          <a:stretch/>
        </p:blipFill>
        <p:spPr>
          <a:xfrm>
            <a:off x="296740" y="2864057"/>
            <a:ext cx="8550520" cy="37332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7870FA1-78A6-DA4D-9C89-3B95159BEF45}"/>
                  </a:ext>
                </a:extLst>
              </p14:cNvPr>
              <p14:cNvContentPartPr/>
              <p14:nvPr/>
            </p14:nvContentPartPr>
            <p14:xfrm>
              <a:off x="547748" y="4489185"/>
              <a:ext cx="5233680" cy="8672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7870FA1-78A6-DA4D-9C89-3B95159BEF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748" y="4453545"/>
                <a:ext cx="5305320" cy="9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EC8F968-0526-724A-A469-C346E1B680C4}"/>
                  </a:ext>
                </a:extLst>
              </p14:cNvPr>
              <p14:cNvContentPartPr/>
              <p14:nvPr/>
            </p14:nvContentPartPr>
            <p14:xfrm>
              <a:off x="5773508" y="4538865"/>
              <a:ext cx="2951640" cy="1054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EC8F968-0526-724A-A469-C346E1B680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7508" y="4502865"/>
                <a:ext cx="3023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6B6BDB86-C6EA-274F-8A14-0DD61540EA1E}"/>
                  </a:ext>
                </a:extLst>
              </p14:cNvPr>
              <p14:cNvContentPartPr/>
              <p14:nvPr/>
            </p14:nvContentPartPr>
            <p14:xfrm>
              <a:off x="2012588" y="5330505"/>
              <a:ext cx="968040" cy="10454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6B6BDB86-C6EA-274F-8A14-0DD61540EA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6948" y="5294505"/>
                <a:ext cx="1039680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044FDBC4-396E-6E43-9AA0-84F14F164D79}"/>
                  </a:ext>
                </a:extLst>
              </p14:cNvPr>
              <p14:cNvContentPartPr/>
              <p14:nvPr/>
            </p14:nvContentPartPr>
            <p14:xfrm>
              <a:off x="1553948" y="2962785"/>
              <a:ext cx="1602720" cy="14508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044FDBC4-396E-6E43-9AA0-84F14F164D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8308" y="2926785"/>
                <a:ext cx="1674360" cy="15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1155C77C-A594-954E-873C-62D9A50D8431}"/>
                  </a:ext>
                </a:extLst>
              </p14:cNvPr>
              <p14:cNvContentPartPr/>
              <p14:nvPr/>
            </p14:nvContentPartPr>
            <p14:xfrm>
              <a:off x="6638228" y="2926425"/>
              <a:ext cx="897120" cy="16344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1155C77C-A594-954E-873C-62D9A50D84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02588" y="2890785"/>
                <a:ext cx="968760" cy="17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A4E53387-D00F-0642-8D38-FFB5479D8947}"/>
                  </a:ext>
                </a:extLst>
              </p14:cNvPr>
              <p14:cNvContentPartPr/>
              <p14:nvPr/>
            </p14:nvContentPartPr>
            <p14:xfrm>
              <a:off x="5377148" y="5372985"/>
              <a:ext cx="2115000" cy="67392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A4E53387-D00F-0642-8D38-FFB5479D89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41148" y="5337345"/>
                <a:ext cx="218664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8512C288-DB13-0842-93FC-1D957B39E11A}"/>
                  </a:ext>
                </a:extLst>
              </p14:cNvPr>
              <p14:cNvContentPartPr/>
              <p14:nvPr/>
            </p14:nvContentPartPr>
            <p14:xfrm>
              <a:off x="3833108" y="5184705"/>
              <a:ext cx="49680" cy="24948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8512C288-DB13-0842-93FC-1D957B39E1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97468" y="5148705"/>
                <a:ext cx="1213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9C31829-A298-9D4F-AC0C-F5EF9294E759}"/>
                  </a:ext>
                </a:extLst>
              </p14:cNvPr>
              <p14:cNvContentPartPr/>
              <p14:nvPr/>
            </p14:nvContentPartPr>
            <p14:xfrm>
              <a:off x="3119588" y="5179665"/>
              <a:ext cx="6840" cy="1864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9C31829-A298-9D4F-AC0C-F5EF9294E7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83948" y="5143665"/>
                <a:ext cx="784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4F8911E3-A222-824E-84D7-A9B80EF07412}"/>
                  </a:ext>
                </a:extLst>
              </p14:cNvPr>
              <p14:cNvContentPartPr/>
              <p14:nvPr/>
            </p14:nvContentPartPr>
            <p14:xfrm>
              <a:off x="3699908" y="4408185"/>
              <a:ext cx="360" cy="16992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4F8911E3-A222-824E-84D7-A9B80EF0741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63908" y="4372185"/>
                <a:ext cx="720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7342CB40-BF91-D444-9EA7-9B4D91C7C6BC}"/>
                  </a:ext>
                </a:extLst>
              </p14:cNvPr>
              <p14:cNvContentPartPr/>
              <p14:nvPr/>
            </p14:nvContentPartPr>
            <p14:xfrm>
              <a:off x="4637708" y="4464345"/>
              <a:ext cx="61560" cy="15732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7342CB40-BF91-D444-9EA7-9B4D91C7C6B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01708" y="4428345"/>
                <a:ext cx="133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AB43AEEA-85EE-D541-ACF2-570D912D194A}"/>
                  </a:ext>
                </a:extLst>
              </p14:cNvPr>
              <p14:cNvContentPartPr/>
              <p14:nvPr/>
            </p14:nvContentPartPr>
            <p14:xfrm>
              <a:off x="5635988" y="4994985"/>
              <a:ext cx="213480" cy="3744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AB43AEEA-85EE-D541-ACF2-570D912D194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00348" y="4959345"/>
                <a:ext cx="2851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3647C716-63C3-1F49-9558-E28FD809D794}"/>
                  </a:ext>
                </a:extLst>
              </p14:cNvPr>
              <p14:cNvContentPartPr/>
              <p14:nvPr/>
            </p14:nvContentPartPr>
            <p14:xfrm>
              <a:off x="6273908" y="5982105"/>
              <a:ext cx="88920" cy="16524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3647C716-63C3-1F49-9558-E28FD809D79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37908" y="5946105"/>
                <a:ext cx="1605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90938738-4A5B-D64B-9D12-73938CDCD356}"/>
                  </a:ext>
                </a:extLst>
              </p14:cNvPr>
              <p14:cNvContentPartPr/>
              <p14:nvPr/>
            </p14:nvContentPartPr>
            <p14:xfrm>
              <a:off x="6489548" y="4498185"/>
              <a:ext cx="22680" cy="1893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90938738-4A5B-D64B-9D12-73938CDCD3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53908" y="4462185"/>
                <a:ext cx="94320" cy="2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19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CAE9B57-1CE6-114D-AC77-7D007EBF4606}"/>
              </a:ext>
            </a:extLst>
          </p:cNvPr>
          <p:cNvCxnSpPr>
            <a:cxnSpLocks/>
          </p:cNvCxnSpPr>
          <p:nvPr/>
        </p:nvCxnSpPr>
        <p:spPr>
          <a:xfrm>
            <a:off x="0" y="5157192"/>
            <a:ext cx="914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 descr="ruclogo.jpg">
            <a:extLst>
              <a:ext uri="{FF2B5EF4-FFF2-40B4-BE49-F238E27FC236}">
                <a16:creationId xmlns:a16="http://schemas.microsoft.com/office/drawing/2014/main" id="{5B8834CC-2F05-D748-B204-BFD8B47FA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341" y="5199722"/>
            <a:ext cx="3013498" cy="721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92BD4F-B0A2-0840-A0E6-0FB799F9A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6" y="5272897"/>
            <a:ext cx="3337534" cy="6176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F8C43FB6-21F9-CF48-A8FC-1A6A93EE87C4}"/>
              </a:ext>
            </a:extLst>
          </p:cNvPr>
          <p:cNvSpPr txBox="1">
            <a:spLocks/>
          </p:cNvSpPr>
          <p:nvPr/>
        </p:nvSpPr>
        <p:spPr bwMode="auto">
          <a:xfrm>
            <a:off x="1648106" y="2326482"/>
            <a:ext cx="5829300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3600" kern="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谢谢</a:t>
            </a:r>
            <a:r>
              <a:rPr lang="en-US" altLang="zh-CN" sz="3600" kern="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434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4082D-2BFD-8149-A784-B80BCF86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>
              <a:spcBef>
                <a:spcPts val="1272"/>
              </a:spcBef>
            </a:pPr>
            <a:r>
              <a:rPr lang="en-US" sz="2800"/>
              <a:t>哥尼斯堡</a:t>
            </a:r>
            <a:r>
              <a:rPr lang="zh-CN" altLang="en-US" sz="2800"/>
              <a:t>：</a:t>
            </a:r>
            <a:r>
              <a:rPr lang="en-US" altLang="zh-CN" sz="2800"/>
              <a:t>1735</a:t>
            </a:r>
            <a:r>
              <a:rPr lang="zh-CN" altLang="en-US" sz="2800"/>
              <a:t>年东普鲁士的首都，在二战期间被苏联红军占领，</a:t>
            </a:r>
            <a:r>
              <a:rPr lang="en-US" altLang="zh-CN" sz="2800"/>
              <a:t>1946</a:t>
            </a:r>
            <a:r>
              <a:rPr lang="zh-CN" altLang="en-US" sz="2800"/>
              <a:t>年更名为加里宁格勒。</a:t>
            </a:r>
            <a:endParaRPr lang="en-US" altLang="zh-CN" sz="2800"/>
          </a:p>
          <a:p>
            <a:pPr>
              <a:spcBef>
                <a:spcPts val="1272"/>
              </a:spcBef>
            </a:pPr>
            <a:r>
              <a:rPr lang="zh-CN" altLang="en-US" sz="2800"/>
              <a:t>繁华的商业城市，水系交通发达。</a:t>
            </a:r>
            <a:endParaRPr lang="en-US" altLang="zh-CN" sz="2800"/>
          </a:p>
          <a:p>
            <a:endParaRPr lang="en-US" sz="2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哥尼斯堡七桥问题</a:t>
            </a: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4B93AA9A-5788-EE42-A4C8-F5A1ABBC6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41"/>
          <a:stretch/>
        </p:blipFill>
        <p:spPr>
          <a:xfrm>
            <a:off x="511415" y="3284984"/>
            <a:ext cx="81211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6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CAS">
  <a:themeElements>
    <a:clrScheme name="CAS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CA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103522</TotalTime>
  <Words>3232</Words>
  <Application>Microsoft Macintosh PowerPoint</Application>
  <PresentationFormat>全屏显示(4:3)</PresentationFormat>
  <Paragraphs>769</Paragraphs>
  <Slides>80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7" baseType="lpstr">
      <vt:lpstr>-apple-system</vt:lpstr>
      <vt:lpstr>等线</vt:lpstr>
      <vt:lpstr>黑体</vt:lpstr>
      <vt:lpstr>黑体</vt:lpstr>
      <vt:lpstr>宋体</vt:lpstr>
      <vt:lpstr>Microsoft YaHei</vt:lpstr>
      <vt:lpstr>Microsoft YaHei</vt:lpstr>
      <vt:lpstr>Arial</vt:lpstr>
      <vt:lpstr>Arial Black</vt:lpstr>
      <vt:lpstr>Calibri</vt:lpstr>
      <vt:lpstr>Cambria Math</vt:lpstr>
      <vt:lpstr>Candara</vt:lpstr>
      <vt:lpstr>Corbel</vt:lpstr>
      <vt:lpstr>Franklin Gothic Book</vt:lpstr>
      <vt:lpstr>Times New Roman</vt:lpstr>
      <vt:lpstr>Wingdings</vt:lpstr>
      <vt:lpstr>CAS</vt:lpstr>
      <vt:lpstr>PowerPoint 演示文稿</vt:lpstr>
      <vt:lpstr>概要</vt:lpstr>
      <vt:lpstr>图结构无处不在</vt:lpstr>
      <vt:lpstr>图结构无处不在</vt:lpstr>
      <vt:lpstr>图结构无处不在</vt:lpstr>
      <vt:lpstr>图结构无处不在</vt:lpstr>
      <vt:lpstr>图结构无处不在</vt:lpstr>
      <vt:lpstr>哥尼斯堡七桥问题</vt:lpstr>
      <vt:lpstr>哥尼斯堡七桥问题</vt:lpstr>
      <vt:lpstr>哥尼斯堡七桥问题</vt:lpstr>
      <vt:lpstr>哥尼斯堡七桥问题</vt:lpstr>
      <vt:lpstr>哥尼斯堡七桥问题</vt:lpstr>
      <vt:lpstr>哥尼斯堡七桥问题</vt:lpstr>
      <vt:lpstr>哥尼斯堡七桥问题</vt:lpstr>
      <vt:lpstr>哥尼斯堡七桥问题</vt:lpstr>
      <vt:lpstr>哥尼斯堡七桥问题</vt:lpstr>
      <vt:lpstr>哥尼斯堡七桥问题</vt:lpstr>
      <vt:lpstr>哥尼斯堡七桥问题</vt:lpstr>
      <vt:lpstr>哥尼斯堡七桥问题</vt:lpstr>
      <vt:lpstr>图(Graph)的定义</vt:lpstr>
      <vt:lpstr>概要</vt:lpstr>
      <vt:lpstr>图机器学习</vt:lpstr>
      <vt:lpstr>图学习历史</vt:lpstr>
      <vt:lpstr>图机器学习与传统机器学习的区别</vt:lpstr>
      <vt:lpstr>图机器学习与传统机器学习的区别</vt:lpstr>
      <vt:lpstr>图神经网络与传统神经网络</vt:lpstr>
      <vt:lpstr>图神经网络</vt:lpstr>
      <vt:lpstr>GCN消息传播框架</vt:lpstr>
      <vt:lpstr>GCN与CNN</vt:lpstr>
      <vt:lpstr>概要</vt:lpstr>
      <vt:lpstr>图学习任务</vt:lpstr>
      <vt:lpstr>链接预测</vt:lpstr>
      <vt:lpstr>链接预测</vt:lpstr>
      <vt:lpstr>链接预测</vt:lpstr>
      <vt:lpstr>节点分类</vt:lpstr>
      <vt:lpstr>节点分类</vt:lpstr>
      <vt:lpstr>节点分类</vt:lpstr>
      <vt:lpstr>社区发现</vt:lpstr>
      <vt:lpstr>社区发现</vt:lpstr>
      <vt:lpstr>社区发现</vt:lpstr>
      <vt:lpstr>图分类</vt:lpstr>
      <vt:lpstr>图分类</vt:lpstr>
      <vt:lpstr>图分类</vt:lpstr>
      <vt:lpstr>子图匹配</vt:lpstr>
      <vt:lpstr>子图匹配</vt:lpstr>
      <vt:lpstr>子图匹配</vt:lpstr>
      <vt:lpstr>概要</vt:lpstr>
      <vt:lpstr>交通预测</vt:lpstr>
      <vt:lpstr>物理过程预测</vt:lpstr>
      <vt:lpstr>EDA应用</vt:lpstr>
      <vt:lpstr>GNN与图算法</vt:lpstr>
      <vt:lpstr>Transformer与GNN</vt:lpstr>
      <vt:lpstr>CV+GNN</vt:lpstr>
      <vt:lpstr>推荐系统+GNN</vt:lpstr>
      <vt:lpstr>推荐系统+GNN</vt:lpstr>
      <vt:lpstr>概要</vt:lpstr>
      <vt:lpstr>我们的工作</vt:lpstr>
      <vt:lpstr>我们的工作</vt:lpstr>
      <vt:lpstr>大规模图神经网络</vt:lpstr>
      <vt:lpstr>AGP</vt:lpstr>
      <vt:lpstr>AGP</vt:lpstr>
      <vt:lpstr>AGP</vt:lpstr>
      <vt:lpstr>动态图神经网络</vt:lpstr>
      <vt:lpstr>Decoupled GNN</vt:lpstr>
      <vt:lpstr>Decoupled GNN</vt:lpstr>
      <vt:lpstr>Decoupled GNN</vt:lpstr>
      <vt:lpstr>几何图神经网络</vt:lpstr>
      <vt:lpstr>Uni-Mol</vt:lpstr>
      <vt:lpstr>Uni-Mol</vt:lpstr>
      <vt:lpstr>Uni-Mol</vt:lpstr>
      <vt:lpstr>概要</vt:lpstr>
      <vt:lpstr>课程简介</vt:lpstr>
      <vt:lpstr>图机器学习课程现状</vt:lpstr>
      <vt:lpstr>课程大纲</vt:lpstr>
      <vt:lpstr>课程大纲</vt:lpstr>
      <vt:lpstr>课程目标</vt:lpstr>
      <vt:lpstr>授课方式</vt:lpstr>
      <vt:lpstr>大作业</vt:lpstr>
      <vt:lpstr>大作业</vt:lpstr>
      <vt:lpstr>PowerPoint 演示文稿</vt:lpstr>
    </vt:vector>
  </TitlesOfParts>
  <Company>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L.Su</dc:creator>
  <cp:lastModifiedBy>Zhewei Wei</cp:lastModifiedBy>
  <cp:revision>6535</cp:revision>
  <cp:lastPrinted>2014-06-10T00:11:33Z</cp:lastPrinted>
  <dcterms:created xsi:type="dcterms:W3CDTF">2009-06-29T05:49:26Z</dcterms:created>
  <dcterms:modified xsi:type="dcterms:W3CDTF">2024-08-10T05:47:12Z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